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0" r:id="rId2"/>
    <p:sldId id="281" r:id="rId3"/>
    <p:sldId id="316" r:id="rId4"/>
    <p:sldId id="319" r:id="rId5"/>
    <p:sldId id="323" r:id="rId6"/>
    <p:sldId id="324" r:id="rId7"/>
    <p:sldId id="325" r:id="rId8"/>
    <p:sldId id="326" r:id="rId9"/>
    <p:sldId id="317" r:id="rId10"/>
    <p:sldId id="305" r:id="rId11"/>
    <p:sldId id="291" r:id="rId12"/>
    <p:sldId id="294" r:id="rId13"/>
    <p:sldId id="290" r:id="rId14"/>
    <p:sldId id="293" r:id="rId15"/>
    <p:sldId id="292" r:id="rId16"/>
    <p:sldId id="320" r:id="rId17"/>
    <p:sldId id="296" r:id="rId18"/>
    <p:sldId id="306" r:id="rId19"/>
    <p:sldId id="314" r:id="rId20"/>
    <p:sldId id="297" r:id="rId21"/>
    <p:sldId id="318" r:id="rId22"/>
    <p:sldId id="299" r:id="rId23"/>
    <p:sldId id="302" r:id="rId24"/>
    <p:sldId id="307" r:id="rId25"/>
    <p:sldId id="308" r:id="rId26"/>
    <p:sldId id="321" r:id="rId27"/>
    <p:sldId id="309" r:id="rId28"/>
    <p:sldId id="310" r:id="rId29"/>
    <p:sldId id="315" r:id="rId30"/>
    <p:sldId id="311" r:id="rId31"/>
    <p:sldId id="312" r:id="rId32"/>
    <p:sldId id="313" r:id="rId33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128A"/>
    <a:srgbClr val="FFB7FF"/>
    <a:srgbClr val="FFCCFF"/>
    <a:srgbClr val="FFFF99"/>
    <a:srgbClr val="FF99FF"/>
    <a:srgbClr val="FFFF6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Styl pośredni 3 — Ak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Styl jasny 1 — Ak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A111915-BE36-4E01-A7E5-04B1672EAD32}" styleName="Styl jasny 2 — Ak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2888C8-E663-4D6A-90D1-3FE2F1E3CB48}" type="doc">
      <dgm:prSet loTypeId="urn:microsoft.com/office/officeart/2005/8/layout/cycle7" loCatId="cycle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pl-PL"/>
        </a:p>
      </dgm:t>
    </dgm:pt>
    <dgm:pt modelId="{3ADAFAA8-5646-47B5-9CE6-147BC5C346DE}">
      <dgm:prSet phldrT="[Tekst]"/>
      <dgm:spPr>
        <a:solidFill>
          <a:srgbClr val="66FF99"/>
        </a:solidFill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pl-PL" b="1" dirty="0" smtClean="0">
              <a:solidFill>
                <a:schemeClr val="accent5">
                  <a:lumMod val="75000"/>
                </a:schemeClr>
              </a:solidFill>
            </a:rPr>
            <a:t>1.FREKWENCJA</a:t>
          </a:r>
          <a:endParaRPr lang="pl-PL" b="1" dirty="0">
            <a:solidFill>
              <a:schemeClr val="accent5">
                <a:lumMod val="75000"/>
              </a:schemeClr>
            </a:solidFill>
          </a:endParaRPr>
        </a:p>
      </dgm:t>
    </dgm:pt>
    <dgm:pt modelId="{B0FD647B-9887-467C-86A5-BF6795EF7695}" type="parTrans" cxnId="{6C607BA8-DDAD-4233-BE35-5E84D7FD6A8E}">
      <dgm:prSet/>
      <dgm:spPr/>
      <dgm:t>
        <a:bodyPr/>
        <a:lstStyle/>
        <a:p>
          <a:endParaRPr lang="pl-PL"/>
        </a:p>
      </dgm:t>
    </dgm:pt>
    <dgm:pt modelId="{35ED5DAA-F10F-42BC-B6EB-188C26186E76}" type="sibTrans" cxnId="{6C607BA8-DDAD-4233-BE35-5E84D7FD6A8E}">
      <dgm:prSet/>
      <dgm:spPr/>
      <dgm:t>
        <a:bodyPr/>
        <a:lstStyle/>
        <a:p>
          <a:endParaRPr lang="pl-PL"/>
        </a:p>
      </dgm:t>
    </dgm:pt>
    <dgm:pt modelId="{0B976281-17B5-42AA-A2B6-E1CEBD7F33A2}">
      <dgm:prSet phldrT="[Tekst]"/>
      <dgm:spPr>
        <a:solidFill>
          <a:srgbClr val="66CCFF"/>
        </a:solidFill>
        <a:ln w="38100">
          <a:solidFill>
            <a:srgbClr val="002060"/>
          </a:solidFill>
        </a:ln>
      </dgm:spPr>
      <dgm:t>
        <a:bodyPr/>
        <a:lstStyle/>
        <a:p>
          <a:r>
            <a:rPr lang="pl-PL" b="1" dirty="0" smtClean="0"/>
            <a:t>3. TEST-KAHOOT</a:t>
          </a:r>
          <a:endParaRPr lang="pl-PL" b="1" dirty="0"/>
        </a:p>
      </dgm:t>
    </dgm:pt>
    <dgm:pt modelId="{DC56C656-46E0-40C1-B49D-9BF0109632A8}" type="parTrans" cxnId="{65643367-246C-4807-AEEE-8C33C1B13A07}">
      <dgm:prSet/>
      <dgm:spPr/>
      <dgm:t>
        <a:bodyPr/>
        <a:lstStyle/>
        <a:p>
          <a:endParaRPr lang="pl-PL"/>
        </a:p>
      </dgm:t>
    </dgm:pt>
    <dgm:pt modelId="{CF5E429C-BB65-4DBA-A2D0-DE94DF61DCFD}" type="sibTrans" cxnId="{65643367-246C-4807-AEEE-8C33C1B13A07}">
      <dgm:prSet/>
      <dgm:spPr/>
      <dgm:t>
        <a:bodyPr/>
        <a:lstStyle/>
        <a:p>
          <a:endParaRPr lang="pl-PL"/>
        </a:p>
      </dgm:t>
    </dgm:pt>
    <dgm:pt modelId="{F4A95003-2DD4-4191-A252-3AB0F7F6A126}">
      <dgm:prSet phldrT="[Tekst]"/>
      <dgm:spPr>
        <a:solidFill>
          <a:srgbClr val="FF99FF"/>
        </a:solidFill>
        <a:ln w="38100">
          <a:solidFill>
            <a:srgbClr val="CC128A"/>
          </a:solidFill>
        </a:ln>
        <a:effectLst/>
      </dgm:spPr>
      <dgm:t>
        <a:bodyPr/>
        <a:lstStyle/>
        <a:p>
          <a:r>
            <a:rPr lang="pl-PL" b="1" dirty="0" smtClean="0">
              <a:solidFill>
                <a:srgbClr val="CC128A"/>
              </a:solidFill>
            </a:rPr>
            <a:t>2. AUTOTEST</a:t>
          </a:r>
          <a:endParaRPr lang="pl-PL" b="1" dirty="0">
            <a:solidFill>
              <a:srgbClr val="CC128A"/>
            </a:solidFill>
          </a:endParaRPr>
        </a:p>
      </dgm:t>
    </dgm:pt>
    <dgm:pt modelId="{632F0024-2A7F-4441-BCB3-62F1C0411491}" type="parTrans" cxnId="{EF9A7350-483E-44E4-A3B6-E51E8EADC647}">
      <dgm:prSet/>
      <dgm:spPr/>
      <dgm:t>
        <a:bodyPr/>
        <a:lstStyle/>
        <a:p>
          <a:endParaRPr lang="pl-PL"/>
        </a:p>
      </dgm:t>
    </dgm:pt>
    <dgm:pt modelId="{60B716C9-5636-4A22-AA45-0AE93FA2BB51}" type="sibTrans" cxnId="{EF9A7350-483E-44E4-A3B6-E51E8EADC647}">
      <dgm:prSet/>
      <dgm:spPr/>
      <dgm:t>
        <a:bodyPr/>
        <a:lstStyle/>
        <a:p>
          <a:endParaRPr lang="pl-PL"/>
        </a:p>
      </dgm:t>
    </dgm:pt>
    <dgm:pt modelId="{720DCA99-851C-442B-A8F3-D8B5A6822770}" type="pres">
      <dgm:prSet presAssocID="{C82888C8-E663-4D6A-90D1-3FE2F1E3CB4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D1BA687-1263-43E5-8D67-2C91B650D3BC}" type="pres">
      <dgm:prSet presAssocID="{3ADAFAA8-5646-47B5-9CE6-147BC5C346DE}" presName="node" presStyleLbl="node1" presStyleIdx="0" presStyleCnt="3" custScaleX="110523" custRadScaleRad="97229" custRadScaleInc="-312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2FEA4A7-C149-4A09-8FA9-BE1392DBF785}" type="pres">
      <dgm:prSet presAssocID="{35ED5DAA-F10F-42BC-B6EB-188C26186E76}" presName="sibTrans" presStyleLbl="sibTrans2D1" presStyleIdx="0" presStyleCnt="3"/>
      <dgm:spPr/>
      <dgm:t>
        <a:bodyPr/>
        <a:lstStyle/>
        <a:p>
          <a:endParaRPr lang="pl-PL"/>
        </a:p>
      </dgm:t>
    </dgm:pt>
    <dgm:pt modelId="{9C85D565-1E99-49C4-8EB5-64427F865F6F}" type="pres">
      <dgm:prSet presAssocID="{35ED5DAA-F10F-42BC-B6EB-188C26186E76}" presName="connectorText" presStyleLbl="sibTrans2D1" presStyleIdx="0" presStyleCnt="3"/>
      <dgm:spPr/>
      <dgm:t>
        <a:bodyPr/>
        <a:lstStyle/>
        <a:p>
          <a:endParaRPr lang="pl-PL"/>
        </a:p>
      </dgm:t>
    </dgm:pt>
    <dgm:pt modelId="{C0C4E39F-2D94-413A-8F2F-7345EBE633AD}" type="pres">
      <dgm:prSet presAssocID="{0B976281-17B5-42AA-A2B6-E1CEBD7F33A2}" presName="node" presStyleLbl="node1" presStyleIdx="1" presStyleCnt="3" custScaleX="104041" custRadScaleRad="123723" custRadScaleInc="-2032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ECD2B86-19A2-4E0F-86C5-9C638F74329C}" type="pres">
      <dgm:prSet presAssocID="{CF5E429C-BB65-4DBA-A2D0-DE94DF61DCFD}" presName="sibTrans" presStyleLbl="sibTrans2D1" presStyleIdx="1" presStyleCnt="3"/>
      <dgm:spPr/>
      <dgm:t>
        <a:bodyPr/>
        <a:lstStyle/>
        <a:p>
          <a:endParaRPr lang="pl-PL"/>
        </a:p>
      </dgm:t>
    </dgm:pt>
    <dgm:pt modelId="{B783A6B5-0C82-42CB-A773-767C12475458}" type="pres">
      <dgm:prSet presAssocID="{CF5E429C-BB65-4DBA-A2D0-DE94DF61DCFD}" presName="connectorText" presStyleLbl="sibTrans2D1" presStyleIdx="1" presStyleCnt="3"/>
      <dgm:spPr/>
      <dgm:t>
        <a:bodyPr/>
        <a:lstStyle/>
        <a:p>
          <a:endParaRPr lang="pl-PL"/>
        </a:p>
      </dgm:t>
    </dgm:pt>
    <dgm:pt modelId="{FE610800-95DA-4EF4-8805-6F0012BAE850}" type="pres">
      <dgm:prSet presAssocID="{F4A95003-2DD4-4191-A252-3AB0F7F6A126}" presName="node" presStyleLbl="node1" presStyleIdx="2" presStyleCnt="3" custScaleX="106941" custRadScaleRad="111562" custRadScaleInc="1696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37ABE78-3745-4E98-BE53-EDE0E6713B45}" type="pres">
      <dgm:prSet presAssocID="{60B716C9-5636-4A22-AA45-0AE93FA2BB51}" presName="sibTrans" presStyleLbl="sibTrans2D1" presStyleIdx="2" presStyleCnt="3"/>
      <dgm:spPr/>
      <dgm:t>
        <a:bodyPr/>
        <a:lstStyle/>
        <a:p>
          <a:endParaRPr lang="pl-PL"/>
        </a:p>
      </dgm:t>
    </dgm:pt>
    <dgm:pt modelId="{E8D54C8E-4FDB-4195-83A8-938CEE48733B}" type="pres">
      <dgm:prSet presAssocID="{60B716C9-5636-4A22-AA45-0AE93FA2BB51}" presName="connectorText" presStyleLbl="sibTrans2D1" presStyleIdx="2" presStyleCnt="3"/>
      <dgm:spPr/>
      <dgm:t>
        <a:bodyPr/>
        <a:lstStyle/>
        <a:p>
          <a:endParaRPr lang="pl-PL"/>
        </a:p>
      </dgm:t>
    </dgm:pt>
  </dgm:ptLst>
  <dgm:cxnLst>
    <dgm:cxn modelId="{6C607BA8-DDAD-4233-BE35-5E84D7FD6A8E}" srcId="{C82888C8-E663-4D6A-90D1-3FE2F1E3CB48}" destId="{3ADAFAA8-5646-47B5-9CE6-147BC5C346DE}" srcOrd="0" destOrd="0" parTransId="{B0FD647B-9887-467C-86A5-BF6795EF7695}" sibTransId="{35ED5DAA-F10F-42BC-B6EB-188C26186E76}"/>
    <dgm:cxn modelId="{1D8374F6-3A6A-4B0F-9935-2048B5267128}" type="presOf" srcId="{CF5E429C-BB65-4DBA-A2D0-DE94DF61DCFD}" destId="{7ECD2B86-19A2-4E0F-86C5-9C638F74329C}" srcOrd="0" destOrd="0" presId="urn:microsoft.com/office/officeart/2005/8/layout/cycle7"/>
    <dgm:cxn modelId="{2894358D-D22A-4323-B6F0-EF430DC01B31}" type="presOf" srcId="{60B716C9-5636-4A22-AA45-0AE93FA2BB51}" destId="{E8D54C8E-4FDB-4195-83A8-938CEE48733B}" srcOrd="1" destOrd="0" presId="urn:microsoft.com/office/officeart/2005/8/layout/cycle7"/>
    <dgm:cxn modelId="{42C63BA6-E960-4536-AE55-C432B75731DF}" type="presOf" srcId="{35ED5DAA-F10F-42BC-B6EB-188C26186E76}" destId="{9C85D565-1E99-49C4-8EB5-64427F865F6F}" srcOrd="1" destOrd="0" presId="urn:microsoft.com/office/officeart/2005/8/layout/cycle7"/>
    <dgm:cxn modelId="{CBDCF65B-4AAD-40C2-BF06-F0247CB7B2F8}" type="presOf" srcId="{CF5E429C-BB65-4DBA-A2D0-DE94DF61DCFD}" destId="{B783A6B5-0C82-42CB-A773-767C12475458}" srcOrd="1" destOrd="0" presId="urn:microsoft.com/office/officeart/2005/8/layout/cycle7"/>
    <dgm:cxn modelId="{EF9A7350-483E-44E4-A3B6-E51E8EADC647}" srcId="{C82888C8-E663-4D6A-90D1-3FE2F1E3CB48}" destId="{F4A95003-2DD4-4191-A252-3AB0F7F6A126}" srcOrd="2" destOrd="0" parTransId="{632F0024-2A7F-4441-BCB3-62F1C0411491}" sibTransId="{60B716C9-5636-4A22-AA45-0AE93FA2BB51}"/>
    <dgm:cxn modelId="{0FEFB466-BF77-4891-BBB2-717D4B273700}" type="presOf" srcId="{F4A95003-2DD4-4191-A252-3AB0F7F6A126}" destId="{FE610800-95DA-4EF4-8805-6F0012BAE850}" srcOrd="0" destOrd="0" presId="urn:microsoft.com/office/officeart/2005/8/layout/cycle7"/>
    <dgm:cxn modelId="{323681A2-E118-4D9C-9F3C-07EF7DEA3C52}" type="presOf" srcId="{0B976281-17B5-42AA-A2B6-E1CEBD7F33A2}" destId="{C0C4E39F-2D94-413A-8F2F-7345EBE633AD}" srcOrd="0" destOrd="0" presId="urn:microsoft.com/office/officeart/2005/8/layout/cycle7"/>
    <dgm:cxn modelId="{517BBBCF-DC42-438B-9494-21EA8C4CDFE8}" type="presOf" srcId="{3ADAFAA8-5646-47B5-9CE6-147BC5C346DE}" destId="{1D1BA687-1263-43E5-8D67-2C91B650D3BC}" srcOrd="0" destOrd="0" presId="urn:microsoft.com/office/officeart/2005/8/layout/cycle7"/>
    <dgm:cxn modelId="{5D0B2AA1-55EB-409C-BF8D-6314F49553D4}" type="presOf" srcId="{C82888C8-E663-4D6A-90D1-3FE2F1E3CB48}" destId="{720DCA99-851C-442B-A8F3-D8B5A6822770}" srcOrd="0" destOrd="0" presId="urn:microsoft.com/office/officeart/2005/8/layout/cycle7"/>
    <dgm:cxn modelId="{65643367-246C-4807-AEEE-8C33C1B13A07}" srcId="{C82888C8-E663-4D6A-90D1-3FE2F1E3CB48}" destId="{0B976281-17B5-42AA-A2B6-E1CEBD7F33A2}" srcOrd="1" destOrd="0" parTransId="{DC56C656-46E0-40C1-B49D-9BF0109632A8}" sibTransId="{CF5E429C-BB65-4DBA-A2D0-DE94DF61DCFD}"/>
    <dgm:cxn modelId="{E9396596-07DC-416A-B739-90E4CE4B03EC}" type="presOf" srcId="{35ED5DAA-F10F-42BC-B6EB-188C26186E76}" destId="{B2FEA4A7-C149-4A09-8FA9-BE1392DBF785}" srcOrd="0" destOrd="0" presId="urn:microsoft.com/office/officeart/2005/8/layout/cycle7"/>
    <dgm:cxn modelId="{F592BA95-1243-49D3-A95E-CBDF63EC1247}" type="presOf" srcId="{60B716C9-5636-4A22-AA45-0AE93FA2BB51}" destId="{337ABE78-3745-4E98-BE53-EDE0E6713B45}" srcOrd="0" destOrd="0" presId="urn:microsoft.com/office/officeart/2005/8/layout/cycle7"/>
    <dgm:cxn modelId="{0557FEC9-6DDE-48CB-A6C0-180491CE9B4A}" type="presParOf" srcId="{720DCA99-851C-442B-A8F3-D8B5A6822770}" destId="{1D1BA687-1263-43E5-8D67-2C91B650D3BC}" srcOrd="0" destOrd="0" presId="urn:microsoft.com/office/officeart/2005/8/layout/cycle7"/>
    <dgm:cxn modelId="{C9846CEB-3223-4FCB-9AA4-B9A1CAB890FB}" type="presParOf" srcId="{720DCA99-851C-442B-A8F3-D8B5A6822770}" destId="{B2FEA4A7-C149-4A09-8FA9-BE1392DBF785}" srcOrd="1" destOrd="0" presId="urn:microsoft.com/office/officeart/2005/8/layout/cycle7"/>
    <dgm:cxn modelId="{52B64DC4-5BD2-47CF-BD90-F5FAD6CAE894}" type="presParOf" srcId="{B2FEA4A7-C149-4A09-8FA9-BE1392DBF785}" destId="{9C85D565-1E99-49C4-8EB5-64427F865F6F}" srcOrd="0" destOrd="0" presId="urn:microsoft.com/office/officeart/2005/8/layout/cycle7"/>
    <dgm:cxn modelId="{59319836-4F71-48DD-A10F-7F9AE239811D}" type="presParOf" srcId="{720DCA99-851C-442B-A8F3-D8B5A6822770}" destId="{C0C4E39F-2D94-413A-8F2F-7345EBE633AD}" srcOrd="2" destOrd="0" presId="urn:microsoft.com/office/officeart/2005/8/layout/cycle7"/>
    <dgm:cxn modelId="{84F51AA0-F313-4F6D-924F-640479376DAC}" type="presParOf" srcId="{720DCA99-851C-442B-A8F3-D8B5A6822770}" destId="{7ECD2B86-19A2-4E0F-86C5-9C638F74329C}" srcOrd="3" destOrd="0" presId="urn:microsoft.com/office/officeart/2005/8/layout/cycle7"/>
    <dgm:cxn modelId="{E0741A24-8869-4B90-9039-EDB2E65E987D}" type="presParOf" srcId="{7ECD2B86-19A2-4E0F-86C5-9C638F74329C}" destId="{B783A6B5-0C82-42CB-A773-767C12475458}" srcOrd="0" destOrd="0" presId="urn:microsoft.com/office/officeart/2005/8/layout/cycle7"/>
    <dgm:cxn modelId="{4C92DCC5-2E45-4FED-9D77-246976930DF9}" type="presParOf" srcId="{720DCA99-851C-442B-A8F3-D8B5A6822770}" destId="{FE610800-95DA-4EF4-8805-6F0012BAE850}" srcOrd="4" destOrd="0" presId="urn:microsoft.com/office/officeart/2005/8/layout/cycle7"/>
    <dgm:cxn modelId="{43F20217-6030-4144-9040-B2935094D594}" type="presParOf" srcId="{720DCA99-851C-442B-A8F3-D8B5A6822770}" destId="{337ABE78-3745-4E98-BE53-EDE0E6713B45}" srcOrd="5" destOrd="0" presId="urn:microsoft.com/office/officeart/2005/8/layout/cycle7"/>
    <dgm:cxn modelId="{25E487F5-499A-4744-8482-766BBD4F03EB}" type="presParOf" srcId="{337ABE78-3745-4E98-BE53-EDE0E6713B45}" destId="{E8D54C8E-4FDB-4195-83A8-938CEE48733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BA687-1263-43E5-8D67-2C91B650D3BC}">
      <dsp:nvSpPr>
        <dsp:cNvPr id="0" name=""/>
        <dsp:cNvSpPr/>
      </dsp:nvSpPr>
      <dsp:spPr>
        <a:xfrm>
          <a:off x="4106729" y="66599"/>
          <a:ext cx="2693928" cy="1218718"/>
        </a:xfrm>
        <a:prstGeom prst="roundRect">
          <a:avLst>
            <a:gd name="adj" fmla="val 10000"/>
          </a:avLst>
        </a:prstGeom>
        <a:solidFill>
          <a:srgbClr val="66FF99"/>
        </a:solidFill>
        <a:ln w="38100">
          <a:solidFill>
            <a:schemeClr val="accent5">
              <a:lumMod val="75000"/>
            </a:schemeClr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900" b="1" kern="1200" dirty="0" smtClean="0">
              <a:solidFill>
                <a:schemeClr val="accent5">
                  <a:lumMod val="75000"/>
                </a:schemeClr>
              </a:solidFill>
            </a:rPr>
            <a:t>1.FREKWENCJA</a:t>
          </a:r>
          <a:endParaRPr lang="pl-PL" sz="29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4142424" y="102294"/>
        <a:ext cx="2622538" cy="1147328"/>
      </dsp:txXfrm>
    </dsp:sp>
    <dsp:sp modelId="{B2FEA4A7-C149-4A09-8FA9-BE1392DBF785}">
      <dsp:nvSpPr>
        <dsp:cNvPr id="0" name=""/>
        <dsp:cNvSpPr/>
      </dsp:nvSpPr>
      <dsp:spPr>
        <a:xfrm rot="2888243">
          <a:off x="5898330" y="2030501"/>
          <a:ext cx="1920480" cy="426551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kern="1200"/>
        </a:p>
      </dsp:txBody>
      <dsp:txXfrm>
        <a:off x="6026295" y="2115811"/>
        <a:ext cx="1664550" cy="255931"/>
      </dsp:txXfrm>
    </dsp:sp>
    <dsp:sp modelId="{C0C4E39F-2D94-413A-8F2F-7345EBE633AD}">
      <dsp:nvSpPr>
        <dsp:cNvPr id="0" name=""/>
        <dsp:cNvSpPr/>
      </dsp:nvSpPr>
      <dsp:spPr>
        <a:xfrm>
          <a:off x="6995481" y="3202236"/>
          <a:ext cx="2535933" cy="1218718"/>
        </a:xfrm>
        <a:prstGeom prst="roundRect">
          <a:avLst>
            <a:gd name="adj" fmla="val 10000"/>
          </a:avLst>
        </a:prstGeom>
        <a:solidFill>
          <a:srgbClr val="66CCFF"/>
        </a:solidFill>
        <a:ln w="38100">
          <a:solidFill>
            <a:srgbClr val="00206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900" b="1" kern="1200" dirty="0" smtClean="0"/>
            <a:t>3. TEST-KAHOOT</a:t>
          </a:r>
          <a:endParaRPr lang="pl-PL" sz="2900" b="1" kern="1200" dirty="0"/>
        </a:p>
      </dsp:txBody>
      <dsp:txXfrm>
        <a:off x="7031176" y="3237931"/>
        <a:ext cx="2464543" cy="1147328"/>
      </dsp:txXfrm>
    </dsp:sp>
    <dsp:sp modelId="{7ECD2B86-19A2-4E0F-86C5-9C638F74329C}">
      <dsp:nvSpPr>
        <dsp:cNvPr id="0" name=""/>
        <dsp:cNvSpPr/>
      </dsp:nvSpPr>
      <dsp:spPr>
        <a:xfrm rot="10800007">
          <a:off x="4734064" y="3598314"/>
          <a:ext cx="1920480" cy="426551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kern="1200"/>
        </a:p>
      </dsp:txBody>
      <dsp:txXfrm rot="10800000">
        <a:off x="4862029" y="3683624"/>
        <a:ext cx="1664550" cy="255931"/>
      </dsp:txXfrm>
    </dsp:sp>
    <dsp:sp modelId="{FE610800-95DA-4EF4-8805-6F0012BAE850}">
      <dsp:nvSpPr>
        <dsp:cNvPr id="0" name=""/>
        <dsp:cNvSpPr/>
      </dsp:nvSpPr>
      <dsp:spPr>
        <a:xfrm>
          <a:off x="1786508" y="3202225"/>
          <a:ext cx="2606619" cy="1218718"/>
        </a:xfrm>
        <a:prstGeom prst="roundRect">
          <a:avLst>
            <a:gd name="adj" fmla="val 10000"/>
          </a:avLst>
        </a:prstGeom>
        <a:solidFill>
          <a:srgbClr val="FF99FF"/>
        </a:solidFill>
        <a:ln w="38100">
          <a:solidFill>
            <a:srgbClr val="CC128A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900" b="1" kern="1200" dirty="0" smtClean="0">
              <a:solidFill>
                <a:srgbClr val="CC128A"/>
              </a:solidFill>
            </a:rPr>
            <a:t>2. AUTOTEST</a:t>
          </a:r>
          <a:endParaRPr lang="pl-PL" sz="2900" b="1" kern="1200" dirty="0">
            <a:solidFill>
              <a:srgbClr val="CC128A"/>
            </a:solidFill>
          </a:endParaRPr>
        </a:p>
      </dsp:txBody>
      <dsp:txXfrm>
        <a:off x="1822203" y="3237920"/>
        <a:ext cx="2535229" cy="1147328"/>
      </dsp:txXfrm>
    </dsp:sp>
    <dsp:sp modelId="{337ABE78-3745-4E98-BE53-EDE0E6713B45}">
      <dsp:nvSpPr>
        <dsp:cNvPr id="0" name=""/>
        <dsp:cNvSpPr/>
      </dsp:nvSpPr>
      <dsp:spPr>
        <a:xfrm rot="18420707">
          <a:off x="3311515" y="2030495"/>
          <a:ext cx="1920480" cy="426551"/>
        </a:xfrm>
        <a:prstGeom prst="left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kern="1200"/>
        </a:p>
      </dsp:txBody>
      <dsp:txXfrm>
        <a:off x="3439480" y="2115805"/>
        <a:ext cx="1664550" cy="255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70F640E-9689-4E08-8A47-E3F97C614633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977E94-A6AB-4E02-8E43-E89F9CF4757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B328C89-513F-4BFE-8DB7-922088D1445F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ED491D0-8E1B-49C7-849B-A28568D9449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rtlCol="0"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1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51FC6662-8895-4128-8006-E47F08272D0B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12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13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6E4940-28E5-453B-8DF0-B64522FA8C78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smtClean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4C810A87-2E75-49E3-99A7-40C361FDE819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 rtlCol="0"/>
          <a:lstStyle/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 rtlCol="0"/>
          <a:lstStyle/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D48610-43E8-4197-97BE-47AE7B4648EB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smtClean="0"/>
              <a:t>Edytuj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 rtlCol="0"/>
          <a:lstStyle/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smtClean="0"/>
              <a:t>Edytuj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 rtlCol="0"/>
          <a:lstStyle/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59DC3F-80AD-4FA6-A263-1853BB169095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72A4F1-FD1E-40DF-AB9C-ACA1FDCBDB6E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BEA42C-E973-4946-BE88-072EE7448B87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4" name="Tekst — symbol zastępczy 2"/>
          <p:cNvSpPr>
            <a:spLocks noGrp="1"/>
          </p:cNvSpPr>
          <p:nvPr>
            <p:ph type="body" sz="half" idx="2"/>
          </p:nvPr>
        </p:nvSpPr>
        <p:spPr>
          <a:xfrm>
            <a:off x="1291818" y="2465294"/>
            <a:ext cx="3834874" cy="3711669"/>
          </a:xfrm>
        </p:spPr>
        <p:txBody>
          <a:bodyPr rtlCol="0"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smtClean="0"/>
              <a:t>Edytuj style wzorca tekstu</a:t>
            </a:r>
          </a:p>
        </p:txBody>
      </p:sp>
      <p:sp>
        <p:nvSpPr>
          <p:cNvPr id="3" name="Zawartość — symbol zastępczy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5EADC5-D33F-4D87-8886-32344396CA12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smtClean="0"/>
              <a:t>Edytuj style wzorca tekstu</a:t>
            </a:r>
          </a:p>
        </p:txBody>
      </p:sp>
      <p:sp>
        <p:nvSpPr>
          <p:cNvPr id="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528314-7EC2-42B8-9786-2AF05883474B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A8B44F-3F4E-4C5F-8AEB-48C8136DFD26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 rtlCol="0"/>
          <a:lstStyle/>
          <a:p>
            <a:pPr rtl="0"/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 rtlCol="0"/>
          <a:lstStyle/>
          <a:p>
            <a:pPr lvl="0" rtl="0"/>
            <a:r>
              <a:rPr lang="pl-PL" smtClean="0"/>
              <a:t>Edytuj style wzorca tekstu</a:t>
            </a:r>
          </a:p>
          <a:p>
            <a:pPr lvl="1" rtl="0"/>
            <a:r>
              <a:rPr lang="pl-PL" smtClean="0"/>
              <a:t>Drugi poziom</a:t>
            </a:r>
          </a:p>
          <a:p>
            <a:pPr lvl="2" rtl="0"/>
            <a:r>
              <a:rPr lang="pl-PL" smtClean="0"/>
              <a:t>Trzeci poziom</a:t>
            </a:r>
          </a:p>
          <a:p>
            <a:pPr lvl="3" rtl="0"/>
            <a:r>
              <a:rPr lang="pl-PL" smtClean="0"/>
              <a:t>Czwarty poziom</a:t>
            </a:r>
          </a:p>
          <a:p>
            <a:pPr lvl="4" rtl="0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 rtlCol="0"/>
          <a:lstStyle/>
          <a:p>
            <a:pPr rtl="0"/>
            <a:fld id="{B1E7F3D2-4851-48B2-BF9B-C50E6673011A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 rtlCol="0"/>
          <a:lstStyle/>
          <a:p>
            <a:pPr rtl="0"/>
            <a:fld id="{BD266BE7-899D-4075-917F-DBDE33B6B6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dirty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  <a:p>
            <a:pPr lvl="5" rtl="0"/>
            <a:r>
              <a:rPr lang="pl-PL" dirty="0"/>
              <a:t>Szósty</a:t>
            </a:r>
          </a:p>
          <a:p>
            <a:pPr lvl="6" rtl="0"/>
            <a:r>
              <a:rPr lang="pl-PL" dirty="0"/>
              <a:t>Siódmy</a:t>
            </a:r>
          </a:p>
          <a:p>
            <a:pPr lvl="7" rtl="0"/>
            <a:r>
              <a:rPr lang="pl-PL" dirty="0"/>
              <a:t>Ósmy</a:t>
            </a:r>
          </a:p>
          <a:p>
            <a:pPr lvl="8" rtl="0"/>
            <a:r>
              <a:rPr lang="pl-PL" dirty="0"/>
              <a:t>Dziewiąty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fld id="{3EDEEF24-EF0B-4880-B748-ABEA804B7F14}" type="datetime1">
              <a:rPr lang="pl-PL" smtClean="0"/>
              <a:t>10.04.2019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fld id="{BD266BE7-899D-4075-917F-DBDE33B6B69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hyperlink" Target="file:///C:\Program%20Files\Microsoft%20Office\Office16\excelcnv.ex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audio" Target="NULL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gif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kahoot.it/#/lobby?quizId=c17736ee-aa87-45d4-a608-a3fc396aba40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 Teaching Slam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90054" cy="191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1292479" y="5457632"/>
            <a:ext cx="70530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rgbClr val="00B0F0"/>
                </a:solidFill>
              </a:rPr>
              <a:t>DR PAWEŁ CZARNECKI </a:t>
            </a:r>
          </a:p>
          <a:p>
            <a:pPr algn="ctr"/>
            <a:r>
              <a:rPr lang="pl-PL" sz="2800" dirty="0" smtClean="0">
                <a:solidFill>
                  <a:srgbClr val="FFC000"/>
                </a:solidFill>
              </a:rPr>
              <a:t>(Wydział Prawa i Administracji UJ)</a:t>
            </a:r>
            <a:endParaRPr lang="pl-PL" sz="2800" dirty="0">
              <a:solidFill>
                <a:srgbClr val="FFC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1</a:t>
            </a:fld>
            <a:endParaRPr lang="pl-PL"/>
          </a:p>
        </p:txBody>
      </p:sp>
      <p:sp>
        <p:nvSpPr>
          <p:cNvPr id="2" name="AutoShape 2" descr="Znalezione obrazy dla zapytania LOGO U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414" y="0"/>
            <a:ext cx="1387586" cy="1915985"/>
          </a:xfrm>
          <a:prstGeom prst="rect">
            <a:avLst/>
          </a:prstGeom>
        </p:spPr>
      </p:pic>
      <p:pic>
        <p:nvPicPr>
          <p:cNvPr id="9" name="Obraz 2" descr="Obraz zawierający osoba, mężczyzna, krawat, odzież&#10;&#10;&#10;&#10;Opis wygenerowany automatyczni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054" y="1755647"/>
            <a:ext cx="3345202" cy="5102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VII edycja Tygodnia JakoÅci KsztaÅcen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055" y="0"/>
            <a:ext cx="1814360" cy="191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246888" y="2313432"/>
            <a:ext cx="9564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„</a:t>
            </a:r>
            <a:r>
              <a:rPr lang="pl-PL" sz="4400" b="1" dirty="0">
                <a:solidFill>
                  <a:srgbClr val="FFC000"/>
                </a:solidFill>
              </a:rPr>
              <a:t>WOW</a:t>
            </a:r>
            <a:r>
              <a:rPr lang="pl-PL" sz="4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pl-PL" sz="4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= </a:t>
            </a:r>
            <a:r>
              <a:rPr lang="pl-PL" sz="4600" b="1" cap="small" dirty="0" smtClean="0">
                <a:solidFill>
                  <a:srgbClr val="FFC000"/>
                </a:solidFill>
              </a:rPr>
              <a:t>W</a:t>
            </a:r>
            <a:r>
              <a:rPr lang="pl-PL" sz="4600" cap="small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eryfikacja </a:t>
            </a:r>
            <a:r>
              <a:rPr lang="pl-PL" sz="4600" b="1" cap="small" dirty="0">
                <a:solidFill>
                  <a:srgbClr val="FFC000"/>
                </a:solidFill>
              </a:rPr>
              <a:t>O</a:t>
            </a:r>
            <a:r>
              <a:rPr lang="pl-PL" sz="4600" cap="small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becności </a:t>
            </a:r>
            <a:r>
              <a:rPr lang="pl-PL" sz="4600" cap="small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i </a:t>
            </a:r>
            <a:r>
              <a:rPr lang="pl-PL" sz="4600" b="1" cap="small" dirty="0" smtClean="0">
                <a:solidFill>
                  <a:srgbClr val="FFC000"/>
                </a:solidFill>
              </a:rPr>
              <a:t>W</a:t>
            </a:r>
            <a:r>
              <a:rPr lang="pl-PL" sz="4600" cap="small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iedzy </a:t>
            </a:r>
            <a:r>
              <a:rPr lang="pl-PL" sz="32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czyli </a:t>
            </a:r>
            <a:r>
              <a:rPr lang="pl-PL" sz="32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jak błyskawicznie sprawdzać </a:t>
            </a:r>
            <a:r>
              <a:rPr lang="pl-PL" sz="32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obecność i </a:t>
            </a:r>
            <a:r>
              <a:rPr lang="pl-PL" sz="32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kolokwia?”</a:t>
            </a:r>
          </a:p>
        </p:txBody>
      </p:sp>
    </p:spTree>
    <p:extLst>
      <p:ext uri="{BB962C8B-B14F-4D97-AF65-F5344CB8AC3E}">
        <p14:creationId xmlns:p14="http://schemas.microsoft.com/office/powerpoint/2010/main" val="391646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45721297"/>
              </p:ext>
            </p:extLst>
          </p:nvPr>
        </p:nvGraphicFramePr>
        <p:xfrm>
          <a:off x="669851" y="2016781"/>
          <a:ext cx="11019583" cy="4704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ytuł 1"/>
          <p:cNvSpPr>
            <a:spLocks noGrp="1"/>
          </p:cNvSpPr>
          <p:nvPr>
            <p:ph type="title"/>
          </p:nvPr>
        </p:nvSpPr>
        <p:spPr>
          <a:xfrm>
            <a:off x="2102773" y="687910"/>
            <a:ext cx="8434092" cy="937170"/>
          </a:xfrm>
        </p:spPr>
        <p:txBody>
          <a:bodyPr>
            <a:normAutofit/>
          </a:bodyPr>
          <a:lstStyle/>
          <a:p>
            <a:pPr algn="ctr"/>
            <a:r>
              <a:rPr lang="pl-PL" sz="4000" b="1" cap="all" dirty="0" smtClean="0"/>
              <a:t>PLAN PREZENTACJI</a:t>
            </a:r>
            <a:endParaRPr lang="pl-PL" sz="4000" b="1" cap="al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297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3758184" y="2764465"/>
            <a:ext cx="4556477" cy="1186730"/>
          </a:xfrm>
        </p:spPr>
        <p:txBody>
          <a:bodyPr>
            <a:normAutofit fontScale="90000"/>
          </a:bodyPr>
          <a:lstStyle/>
          <a:p>
            <a:r>
              <a:rPr lang="pl-PL" sz="6600" b="1" dirty="0" smtClean="0">
                <a:solidFill>
                  <a:srgbClr val="CCFFCC"/>
                </a:solidFill>
              </a:rPr>
              <a:t>FREKWENCJA</a:t>
            </a:r>
            <a:endParaRPr lang="pl-PL" sz="6600" b="1" dirty="0">
              <a:solidFill>
                <a:srgbClr val="CCFFCC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3</a:t>
            </a:fld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4294967295"/>
          </p:nvPr>
        </p:nvSpPr>
        <p:spPr>
          <a:xfrm>
            <a:off x="3325632" y="3951195"/>
            <a:ext cx="5443870" cy="6804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600" b="1" dirty="0" smtClean="0">
                <a:solidFill>
                  <a:srgbClr val="CCFFCC"/>
                </a:solidFill>
              </a:rPr>
              <a:t>TRIK DYDAKTYCZNY NR 1</a:t>
            </a:r>
            <a:endParaRPr lang="pl-PL" sz="3600" b="1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5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9728" y="2038969"/>
            <a:ext cx="6303959" cy="4682506"/>
          </a:xfrm>
        </p:spPr>
        <p:txBody>
          <a:bodyPr>
            <a:normAutofit/>
          </a:bodyPr>
          <a:lstStyle/>
          <a:p>
            <a:pPr marL="265113" indent="-265113">
              <a:buClr>
                <a:srgbClr val="92D050"/>
              </a:buClr>
              <a:buFont typeface="+mj-lt"/>
              <a:buAutoNum type="arabicPeriod"/>
            </a:pPr>
            <a:r>
              <a:rPr lang="pl-PL" sz="2000" b="1" dirty="0" smtClean="0">
                <a:solidFill>
                  <a:srgbClr val="CCFFCC"/>
                </a:solidFill>
                <a:effectLst/>
              </a:rPr>
              <a:t>Importowanie listy studentów z </a:t>
            </a:r>
            <a:r>
              <a:rPr lang="pl-PL" sz="2000" b="1" dirty="0" err="1" smtClean="0">
                <a:solidFill>
                  <a:srgbClr val="CCFFCC"/>
                </a:solidFill>
                <a:effectLst/>
              </a:rPr>
              <a:t>USOSweb</a:t>
            </a:r>
            <a:r>
              <a:rPr lang="pl-PL" sz="2000" b="1" dirty="0" smtClean="0">
                <a:solidFill>
                  <a:srgbClr val="CCFFCC"/>
                </a:solidFill>
                <a:effectLst/>
              </a:rPr>
              <a:t>.</a:t>
            </a:r>
          </a:p>
          <a:p>
            <a:pPr marL="265113" indent="-265113">
              <a:buClr>
                <a:srgbClr val="92D050"/>
              </a:buClr>
              <a:buFont typeface="+mj-lt"/>
              <a:buAutoNum type="arabicPeriod"/>
            </a:pPr>
            <a:r>
              <a:rPr lang="pl-PL" sz="2000" b="1" dirty="0" smtClean="0">
                <a:solidFill>
                  <a:srgbClr val="CCFFCC"/>
                </a:solidFill>
              </a:rPr>
              <a:t>Przygotowanie i zapisanie listy na OneDrive/</a:t>
            </a:r>
            <a:r>
              <a:rPr lang="pl-PL" sz="2000" b="1" dirty="0" err="1" smtClean="0">
                <a:solidFill>
                  <a:srgbClr val="CCFFCC"/>
                </a:solidFill>
              </a:rPr>
              <a:t>google</a:t>
            </a:r>
            <a:r>
              <a:rPr lang="pl-PL" sz="2000" b="1" dirty="0" smtClean="0">
                <a:solidFill>
                  <a:srgbClr val="CCFFCC"/>
                </a:solidFill>
              </a:rPr>
              <a:t> </a:t>
            </a:r>
            <a:r>
              <a:rPr lang="pl-PL" sz="2000" b="1" dirty="0" err="1" smtClean="0">
                <a:solidFill>
                  <a:srgbClr val="CCFFCC"/>
                </a:solidFill>
              </a:rPr>
              <a:t>drive</a:t>
            </a:r>
            <a:r>
              <a:rPr lang="pl-PL" sz="2000" b="1" dirty="0" smtClean="0">
                <a:solidFill>
                  <a:srgbClr val="CCFFCC"/>
                </a:solidFill>
              </a:rPr>
              <a:t>.</a:t>
            </a:r>
            <a:endParaRPr lang="pl-PL" sz="2000" b="1" dirty="0" smtClean="0">
              <a:solidFill>
                <a:srgbClr val="CCFFCC"/>
              </a:solidFill>
              <a:effectLst/>
            </a:endParaRPr>
          </a:p>
          <a:p>
            <a:pPr marL="265113" indent="-265113">
              <a:buClr>
                <a:srgbClr val="92D050"/>
              </a:buClr>
              <a:buFont typeface="+mj-lt"/>
              <a:buAutoNum type="arabicPeriod"/>
            </a:pPr>
            <a:r>
              <a:rPr lang="pl-PL" sz="2000" b="1" dirty="0" smtClean="0">
                <a:solidFill>
                  <a:srgbClr val="CCFFCC"/>
                </a:solidFill>
              </a:rPr>
              <a:t>Udostępnienie linku studentom wyłącznie ze swojej grupy i ustawienie możliwości edycji wyłącznie obecności.</a:t>
            </a:r>
          </a:p>
          <a:p>
            <a:pPr marL="265113" indent="-265113">
              <a:buClr>
                <a:srgbClr val="92D050"/>
              </a:buClr>
              <a:buFont typeface="+mj-lt"/>
              <a:buAutoNum type="arabicPeriod"/>
            </a:pPr>
            <a:r>
              <a:rPr lang="pl-PL" sz="2000" b="1" dirty="0" smtClean="0">
                <a:solidFill>
                  <a:srgbClr val="CCFFCC"/>
                </a:solidFill>
              </a:rPr>
              <a:t>Student </a:t>
            </a:r>
            <a:r>
              <a:rPr lang="pl-PL" sz="2000" b="1" dirty="0">
                <a:solidFill>
                  <a:srgbClr val="CCFFCC"/>
                </a:solidFill>
              </a:rPr>
              <a:t>samodzielnie </a:t>
            </a:r>
            <a:r>
              <a:rPr lang="pl-PL" sz="2000" b="1" dirty="0" smtClean="0">
                <a:solidFill>
                  <a:srgbClr val="CCFFCC"/>
                </a:solidFill>
              </a:rPr>
              <a:t>wpisuje obecność na arkuszu Excela, a Excel liczy obecności, średnie oceny i inne.</a:t>
            </a:r>
          </a:p>
          <a:p>
            <a:pPr marL="265113" indent="-265113">
              <a:buClr>
                <a:srgbClr val="92D050"/>
              </a:buClr>
              <a:buFont typeface="+mj-lt"/>
              <a:buAutoNum type="arabicPeriod"/>
            </a:pPr>
            <a:r>
              <a:rPr lang="pl-PL" sz="2000" b="1" dirty="0" smtClean="0">
                <a:solidFill>
                  <a:srgbClr val="CCFFCC"/>
                </a:solidFill>
              </a:rPr>
              <a:t>W pliku w poszczególnych zakładkach można również samodzielnie wpisywać oceny.</a:t>
            </a:r>
          </a:p>
          <a:p>
            <a:pPr marL="265113" indent="-265113">
              <a:buClr>
                <a:srgbClr val="92D050"/>
              </a:buClr>
              <a:buFont typeface="+mj-lt"/>
              <a:buAutoNum type="arabicPeriod"/>
            </a:pPr>
            <a:r>
              <a:rPr lang="pl-PL" sz="2000" b="1" dirty="0" smtClean="0">
                <a:solidFill>
                  <a:srgbClr val="CCFFCC"/>
                </a:solidFill>
              </a:rPr>
              <a:t>Jest transparentnie i zgodnie z RODO.</a:t>
            </a:r>
            <a:endParaRPr lang="pl-PL" sz="2000" b="1" dirty="0">
              <a:solidFill>
                <a:srgbClr val="CCFFCC"/>
              </a:solidFill>
            </a:endParaRP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endParaRPr lang="pl-PL" sz="2800" b="1" dirty="0" smtClean="0"/>
          </a:p>
          <a:p>
            <a:pPr marL="514350" indent="-514350">
              <a:buFont typeface="+mj-lt"/>
              <a:buAutoNum type="arabicPeriod"/>
            </a:pPr>
            <a:endParaRPr lang="pl-PL" sz="2800" b="1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4</a:t>
            </a:fld>
            <a:endParaRPr lang="pl-PL"/>
          </a:p>
        </p:txBody>
      </p:sp>
      <p:sp>
        <p:nvSpPr>
          <p:cNvPr id="6" name="Tytuł 1"/>
          <p:cNvSpPr>
            <a:spLocks noGrp="1"/>
          </p:cNvSpPr>
          <p:nvPr>
            <p:ph type="title"/>
          </p:nvPr>
        </p:nvSpPr>
        <p:spPr>
          <a:xfrm>
            <a:off x="1656206" y="677277"/>
            <a:ext cx="8434092" cy="937170"/>
          </a:xfrm>
        </p:spPr>
        <p:txBody>
          <a:bodyPr>
            <a:normAutofit/>
          </a:bodyPr>
          <a:lstStyle/>
          <a:p>
            <a:pPr algn="ctr"/>
            <a:r>
              <a:rPr lang="pl-PL" sz="4000" b="1" cap="all" dirty="0" smtClean="0">
                <a:solidFill>
                  <a:srgbClr val="CCFFCC"/>
                </a:solidFill>
              </a:rPr>
              <a:t>FREKWENCJA</a:t>
            </a:r>
            <a:endParaRPr lang="pl-PL" sz="4000" b="1" cap="all" dirty="0">
              <a:solidFill>
                <a:srgbClr val="CCFFCC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49" y="1896163"/>
            <a:ext cx="5532970" cy="4718712"/>
          </a:xfrm>
          <a:prstGeom prst="rect">
            <a:avLst/>
          </a:prstGeom>
        </p:spPr>
      </p:pic>
      <p:graphicFrame>
        <p:nvGraphicFramePr>
          <p:cNvPr id="7" name="Obiekt 6">
            <a:hlinkClick r:id="rId4" action="ppaction://program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6386146"/>
              </p:ext>
            </p:extLst>
          </p:nvPr>
        </p:nvGraphicFramePr>
        <p:xfrm>
          <a:off x="4988322" y="5462875"/>
          <a:ext cx="1315035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Arkusz" showAsIcon="1" r:id="rId5" imgW="914400" imgH="792360" progId="Excel.Sheet.12">
                  <p:embed/>
                </p:oleObj>
              </mc:Choice>
              <mc:Fallback>
                <p:oleObj name="Arkusz" showAsIcon="1" r:id="rId5" imgW="914400" imgH="792360" progId="Excel.Sheet.12">
                  <p:embed/>
                  <p:pic>
                    <p:nvPicPr>
                      <p:cNvPr id="7" name="Obiekt 6">
                        <a:hlinkClick r:id="rId4" action="ppaction://program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88322" y="5462875"/>
                        <a:ext cx="1315035" cy="11520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629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356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0318"/>
          </a:xfrm>
          <a:prstGeom prst="rect">
            <a:avLst/>
          </a:prstGeom>
        </p:spPr>
      </p:pic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521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1152"/>
          </a:xfrm>
          <a:prstGeom prst="rect">
            <a:avLst/>
          </a:prstGeom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584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241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3908490" y="2764465"/>
            <a:ext cx="4406171" cy="1186730"/>
          </a:xfrm>
        </p:spPr>
        <p:txBody>
          <a:bodyPr>
            <a:normAutofit/>
          </a:bodyPr>
          <a:lstStyle/>
          <a:p>
            <a:pPr algn="ctr"/>
            <a:r>
              <a:rPr lang="pl-PL" sz="6600" b="1" dirty="0" smtClean="0">
                <a:solidFill>
                  <a:srgbClr val="FFCCFF"/>
                </a:solidFill>
              </a:rPr>
              <a:t>AUTOTEST</a:t>
            </a:r>
            <a:endParaRPr lang="pl-PL" sz="6600" b="1" dirty="0">
              <a:solidFill>
                <a:srgbClr val="FFCCFF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9</a:t>
            </a:fld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4294967295"/>
          </p:nvPr>
        </p:nvSpPr>
        <p:spPr>
          <a:xfrm>
            <a:off x="3243336" y="3951195"/>
            <a:ext cx="5443870" cy="6804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600" b="1" dirty="0" smtClean="0">
                <a:solidFill>
                  <a:srgbClr val="FFCCFF"/>
                </a:solidFill>
              </a:rPr>
              <a:t>TRIK DYDAKTYCZNY NR 2</a:t>
            </a:r>
            <a:endParaRPr lang="pl-PL" sz="3600" b="1" dirty="0">
              <a:solidFill>
                <a:srgbClr val="FF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32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952" y="4718939"/>
            <a:ext cx="7010400" cy="1965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418214" y="837417"/>
            <a:ext cx="11258674" cy="6480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4000" b="1" dirty="0" smtClean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Procedura przeprowadzania autotestu</a:t>
            </a:r>
            <a:endParaRPr lang="pl-PL" sz="4000" b="1" dirty="0"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530671" y="2032619"/>
            <a:ext cx="11146217" cy="24622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2200" b="1" dirty="0" smtClean="0">
                <a:solidFill>
                  <a:srgbClr val="CC128A"/>
                </a:solidFill>
              </a:rPr>
              <a:t>1. Rozdaj studentom karteczki wg wzoru (dostosuj do ilości pytań)</a:t>
            </a:r>
          </a:p>
          <a:p>
            <a:r>
              <a:rPr lang="pl-PL" sz="2200" b="1" dirty="0" smtClean="0">
                <a:solidFill>
                  <a:srgbClr val="CC128A"/>
                </a:solidFill>
              </a:rPr>
              <a:t>2. Niezapisaną część karteczki student dzieli na dwie kolumny</a:t>
            </a:r>
          </a:p>
          <a:p>
            <a:r>
              <a:rPr lang="pl-PL" sz="2200" b="1" dirty="0" smtClean="0">
                <a:solidFill>
                  <a:srgbClr val="CC128A"/>
                </a:solidFill>
              </a:rPr>
              <a:t>3. Na odwrocie karteczki  w lewej kolumnie student wpisuje czytelnie </a:t>
            </a:r>
            <a:r>
              <a:rPr lang="pl-PL" sz="2200" b="1" dirty="0" err="1" smtClean="0">
                <a:solidFill>
                  <a:srgbClr val="CC128A"/>
                </a:solidFill>
              </a:rPr>
              <a:t>swoję</a:t>
            </a:r>
            <a:r>
              <a:rPr lang="pl-PL" sz="2200" b="1" dirty="0" smtClean="0">
                <a:solidFill>
                  <a:srgbClr val="CC128A"/>
                </a:solidFill>
              </a:rPr>
              <a:t> imię i nazwisko</a:t>
            </a:r>
            <a:endParaRPr lang="pl-PL" sz="2200" b="1" dirty="0" smtClean="0">
              <a:solidFill>
                <a:srgbClr val="CC12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  <a:p>
            <a:r>
              <a:rPr lang="pl-PL" sz="2200" b="1" dirty="0" smtClean="0"/>
              <a:t>Proszę </a:t>
            </a:r>
            <a:r>
              <a:rPr lang="pl-PL" sz="2200" b="1" dirty="0"/>
              <a:t>w tabeli zaznaczyć prawidłowe odpowiedzi na pytania testowe (znakiem „|” lub „1” w odpowiednim polu </a:t>
            </a:r>
            <a:r>
              <a:rPr lang="pl-PL" sz="2200" b="1" dirty="0" smtClean="0"/>
              <a:t>pamiętając</a:t>
            </a:r>
            <a:r>
              <a:rPr lang="pl-PL" sz="2200" b="1" dirty="0"/>
              <a:t>, że jest to test wielokrotnego wyboru i że poprawianie udzielonej odpowiedzi nie jest dopuszczalne.</a:t>
            </a:r>
            <a:br>
              <a:rPr lang="pl-PL" sz="2200" b="1" dirty="0"/>
            </a:br>
            <a:r>
              <a:rPr lang="pl-PL" sz="2200" b="1" dirty="0"/>
              <a:t>Pola niezaznaczone proszę wypełnić znakami „O”.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125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9300">
        <p14:switch dir="r"/>
      </p:transition>
    </mc:Choice>
    <mc:Fallback xmlns="">
      <p:transition spd="slow" advClick="0" advTm="29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44139" y="2087724"/>
            <a:ext cx="5850336" cy="445023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pl-PL" sz="3600" b="1" dirty="0" smtClean="0"/>
              <a:t>Na rysunku obok widnieje:</a:t>
            </a:r>
            <a:endParaRPr lang="pl-PL" sz="3600" b="1" dirty="0"/>
          </a:p>
          <a:p>
            <a:pPr marL="514350" indent="-514350">
              <a:buAutoNum type="alphaUcParenR"/>
              <a:defRPr/>
            </a:pPr>
            <a:r>
              <a:rPr lang="pl-PL" sz="3600" dirty="0" smtClean="0"/>
              <a:t>krokus </a:t>
            </a:r>
            <a:r>
              <a:rPr lang="pl-PL" sz="3600" dirty="0"/>
              <a:t>żółty </a:t>
            </a:r>
          </a:p>
          <a:p>
            <a:pPr marL="514350" indent="-514350">
              <a:buAutoNum type="alphaUcParenR"/>
              <a:defRPr/>
            </a:pPr>
            <a:r>
              <a:rPr lang="pl-PL" sz="3600" dirty="0" smtClean="0"/>
              <a:t>róża</a:t>
            </a:r>
            <a:endParaRPr lang="pl-PL" sz="3600" dirty="0"/>
          </a:p>
          <a:p>
            <a:pPr marL="0" indent="0">
              <a:buNone/>
              <a:defRPr/>
            </a:pPr>
            <a:r>
              <a:rPr lang="pl-PL" sz="3600" dirty="0" smtClean="0"/>
              <a:t>C) kwiat paproci</a:t>
            </a:r>
            <a:endParaRPr lang="pl-PL" sz="3600" dirty="0"/>
          </a:p>
          <a:p>
            <a:pPr marL="0" indent="0">
              <a:buNone/>
              <a:defRPr/>
            </a:pPr>
            <a:r>
              <a:rPr lang="pl-PL" sz="3600" dirty="0" smtClean="0"/>
              <a:t>D) żonkil (narcyzem zwany)</a:t>
            </a:r>
            <a:endParaRPr lang="pl-PL" sz="3600" dirty="0"/>
          </a:p>
        </p:txBody>
      </p:sp>
      <p:pic>
        <p:nvPicPr>
          <p:cNvPr id="2052" name="Picture 4" descr="Znalezione obrazy dla zapytania 10 sekund 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395" y="755443"/>
            <a:ext cx="1424763" cy="67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11</a:t>
            </a:fld>
            <a:endParaRPr lang="pl-PL" dirty="0"/>
          </a:p>
        </p:txBody>
      </p:sp>
      <p:sp>
        <p:nvSpPr>
          <p:cNvPr id="10" name="Tytuł 1"/>
          <p:cNvSpPr>
            <a:spLocks noGrp="1"/>
          </p:cNvSpPr>
          <p:nvPr>
            <p:ph type="title"/>
          </p:nvPr>
        </p:nvSpPr>
        <p:spPr>
          <a:xfrm>
            <a:off x="4580386" y="594129"/>
            <a:ext cx="3378628" cy="1045306"/>
          </a:xfrm>
        </p:spPr>
        <p:txBody>
          <a:bodyPr>
            <a:normAutofit/>
          </a:bodyPr>
          <a:lstStyle/>
          <a:p>
            <a:r>
              <a:rPr lang="pl-PL" sz="6000" b="1" dirty="0">
                <a:solidFill>
                  <a:srgbClr val="FFCCFF"/>
                </a:solidFill>
              </a:rPr>
              <a:t>Pytanie </a:t>
            </a:r>
            <a:r>
              <a:rPr lang="pl-PL" sz="6000" b="1" dirty="0" smtClean="0">
                <a:solidFill>
                  <a:srgbClr val="FFCCFF"/>
                </a:solidFill>
              </a:rPr>
              <a:t>1</a:t>
            </a:r>
            <a:endParaRPr lang="pl-PL" sz="6000" b="1" dirty="0">
              <a:solidFill>
                <a:srgbClr val="FFCCFF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60" y="2087724"/>
            <a:ext cx="5580080" cy="445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11000">
        <p:push dir="u"/>
      </p:transition>
    </mc:Choice>
    <mc:Fallback xmlns="">
      <p:transition advClick="0" advTm="11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192024" y="2198516"/>
            <a:ext cx="5879168" cy="428734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pl-PL" sz="3200" b="1" dirty="0" smtClean="0"/>
              <a:t>Widoczny obok przedstawiciel świata zwierząt to:</a:t>
            </a:r>
            <a:endParaRPr lang="pl-PL" sz="3200" b="1" dirty="0"/>
          </a:p>
          <a:p>
            <a:pPr marL="0" indent="0">
              <a:buNone/>
              <a:defRPr/>
            </a:pPr>
            <a:r>
              <a:rPr lang="pl-PL" sz="3200" dirty="0" smtClean="0"/>
              <a:t>A) Ślimak winniczek</a:t>
            </a:r>
          </a:p>
          <a:p>
            <a:pPr marL="0" indent="0">
              <a:buNone/>
              <a:defRPr/>
            </a:pPr>
            <a:r>
              <a:rPr lang="pl-PL" sz="3200" dirty="0" smtClean="0"/>
              <a:t>B) Ślimak wszechpolski</a:t>
            </a:r>
            <a:endParaRPr lang="pl-PL" sz="3200" dirty="0"/>
          </a:p>
          <a:p>
            <a:pPr marL="0" indent="0">
              <a:buNone/>
              <a:defRPr/>
            </a:pPr>
            <a:r>
              <a:rPr lang="pl-PL" sz="3200" dirty="0" smtClean="0"/>
              <a:t>C) Jan Winnicki</a:t>
            </a:r>
            <a:endParaRPr lang="pl-PL" sz="3200" dirty="0"/>
          </a:p>
          <a:p>
            <a:pPr marL="0" indent="0">
              <a:buNone/>
              <a:defRPr/>
            </a:pPr>
            <a:r>
              <a:rPr lang="pl-PL" sz="3200" dirty="0" smtClean="0"/>
              <a:t>D) Winniczek Novum</a:t>
            </a:r>
            <a:endParaRPr lang="pl-PL" sz="32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12</a:t>
            </a:fld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482" y="2198516"/>
            <a:ext cx="5482856" cy="4287344"/>
          </a:xfrm>
          <a:prstGeom prst="rect">
            <a:avLst/>
          </a:prstGeom>
        </p:spPr>
      </p:pic>
      <p:pic>
        <p:nvPicPr>
          <p:cNvPr id="7" name="Picture 4" descr="Znalezione obrazy dla zapytania 10 sekund 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395" y="755443"/>
            <a:ext cx="1424763" cy="67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4580386" y="594129"/>
            <a:ext cx="3378628" cy="1045306"/>
          </a:xfrm>
        </p:spPr>
        <p:txBody>
          <a:bodyPr>
            <a:normAutofit/>
          </a:bodyPr>
          <a:lstStyle/>
          <a:p>
            <a:r>
              <a:rPr lang="pl-PL" sz="6000" b="1" dirty="0">
                <a:solidFill>
                  <a:srgbClr val="FFCCFF"/>
                </a:solidFill>
              </a:rPr>
              <a:t>Pytanie </a:t>
            </a:r>
            <a:r>
              <a:rPr lang="pl-PL" sz="6000" b="1" dirty="0" smtClean="0">
                <a:solidFill>
                  <a:srgbClr val="FFCCFF"/>
                </a:solidFill>
              </a:rPr>
              <a:t>2</a:t>
            </a:r>
            <a:endParaRPr lang="pl-PL" sz="6000" b="1" dirty="0">
              <a:solidFill>
                <a:srgbClr val="FF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11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11000">
        <p:push dir="u"/>
      </p:transition>
    </mc:Choice>
    <mc:Fallback xmlns="">
      <p:transition advClick="0" advTm="11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aktykatrenera.pl/wp-content/uploads/2011/01/zegarek3_plain_20red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866" y="454367"/>
            <a:ext cx="1142678" cy="76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80386" y="594129"/>
            <a:ext cx="3378628" cy="1045306"/>
          </a:xfrm>
        </p:spPr>
        <p:txBody>
          <a:bodyPr>
            <a:normAutofit/>
          </a:bodyPr>
          <a:lstStyle/>
          <a:p>
            <a:r>
              <a:rPr lang="pl-PL" sz="6000" b="1" dirty="0">
                <a:solidFill>
                  <a:srgbClr val="FFCCFF"/>
                </a:solidFill>
              </a:rPr>
              <a:t>Pytanie </a:t>
            </a:r>
            <a:r>
              <a:rPr lang="pl-PL" sz="6000" b="1" dirty="0" smtClean="0">
                <a:solidFill>
                  <a:srgbClr val="FFCCFF"/>
                </a:solidFill>
              </a:rPr>
              <a:t>3</a:t>
            </a:r>
            <a:endParaRPr lang="pl-PL" sz="6000" b="1" dirty="0">
              <a:solidFill>
                <a:srgbClr val="FFCCFF"/>
              </a:solidFill>
            </a:endParaRP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13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886" y="2062717"/>
            <a:ext cx="5915331" cy="4658758"/>
          </a:xfrm>
          <a:prstGeom prst="rect">
            <a:avLst/>
          </a:prstGeom>
        </p:spPr>
      </p:pic>
      <p:sp>
        <p:nvSpPr>
          <p:cNvPr id="8" name="Symbol zastępczy zawartości 3"/>
          <p:cNvSpPr>
            <a:spLocks noGrp="1"/>
          </p:cNvSpPr>
          <p:nvPr>
            <p:ph idx="1"/>
          </p:nvPr>
        </p:nvSpPr>
        <p:spPr>
          <a:xfrm>
            <a:off x="192024" y="2062717"/>
            <a:ext cx="5879168" cy="442314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pl-PL" sz="3200" b="1" dirty="0" smtClean="0"/>
              <a:t>Ile części ma różaniec święty:</a:t>
            </a:r>
            <a:endParaRPr lang="pl-PL" sz="3200" b="1" dirty="0"/>
          </a:p>
          <a:p>
            <a:pPr marL="0" indent="0">
              <a:buNone/>
              <a:defRPr/>
            </a:pPr>
            <a:r>
              <a:rPr lang="pl-PL" sz="3200" dirty="0" smtClean="0"/>
              <a:t>A) 2</a:t>
            </a:r>
          </a:p>
          <a:p>
            <a:pPr marL="0" indent="0">
              <a:buNone/>
              <a:defRPr/>
            </a:pPr>
            <a:r>
              <a:rPr lang="pl-PL" sz="3200" dirty="0" smtClean="0"/>
              <a:t>B) 3</a:t>
            </a:r>
            <a:endParaRPr lang="pl-PL" sz="3200" dirty="0"/>
          </a:p>
          <a:p>
            <a:pPr marL="0" indent="0">
              <a:buNone/>
              <a:defRPr/>
            </a:pPr>
            <a:r>
              <a:rPr lang="pl-PL" sz="3200" dirty="0" smtClean="0"/>
              <a:t>C) 4</a:t>
            </a:r>
            <a:endParaRPr lang="pl-PL" sz="3200" dirty="0"/>
          </a:p>
          <a:p>
            <a:pPr marL="0" indent="0">
              <a:buNone/>
              <a:defRPr/>
            </a:pPr>
            <a:r>
              <a:rPr lang="pl-PL" sz="3200" dirty="0" smtClean="0"/>
              <a:t>D) 5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17524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>
        <p:push dir="u"/>
      </p:transition>
    </mc:Choice>
    <mc:Fallback xmlns="">
      <p:transition advClick="0" advTm="20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16706" y="2060292"/>
            <a:ext cx="6142714" cy="445023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pl-PL" sz="3200" b="1" dirty="0" smtClean="0"/>
              <a:t>Kto z poniżej wymienionych Polaków zdobył Nagrodę Nobla w dziedzinie literatury</a:t>
            </a:r>
            <a:endParaRPr lang="pl-PL" sz="3200" b="1" dirty="0"/>
          </a:p>
          <a:p>
            <a:pPr marL="0" indent="0">
              <a:buNone/>
              <a:defRPr/>
            </a:pPr>
            <a:r>
              <a:rPr lang="pl-PL" sz="3200" dirty="0" smtClean="0"/>
              <a:t>A) Jan Kochanowski</a:t>
            </a:r>
          </a:p>
          <a:p>
            <a:pPr marL="0" indent="0">
              <a:buNone/>
              <a:defRPr/>
            </a:pPr>
            <a:r>
              <a:rPr lang="pl-PL" sz="3200" dirty="0" smtClean="0"/>
              <a:t>B) Czesław Miłosz</a:t>
            </a:r>
            <a:endParaRPr lang="pl-PL" sz="3200" dirty="0"/>
          </a:p>
          <a:p>
            <a:pPr marL="0" indent="0">
              <a:buNone/>
              <a:defRPr/>
            </a:pPr>
            <a:r>
              <a:rPr lang="pl-PL" sz="3200" dirty="0" smtClean="0"/>
              <a:t>C) Lech Wałęsa</a:t>
            </a:r>
            <a:endParaRPr lang="pl-PL" sz="3200" dirty="0"/>
          </a:p>
          <a:p>
            <a:pPr marL="0" indent="0">
              <a:buNone/>
              <a:defRPr/>
            </a:pPr>
            <a:r>
              <a:rPr lang="pl-PL" sz="3200" dirty="0" smtClean="0"/>
              <a:t>D) Wisława Szymborska</a:t>
            </a:r>
            <a:endParaRPr lang="pl-PL" sz="3200" dirty="0"/>
          </a:p>
        </p:txBody>
      </p:sp>
      <p:pic>
        <p:nvPicPr>
          <p:cNvPr id="5" name="Picture 2" descr="http://praktykatrenera.pl/wp-content/uploads/2011/01/zegarek3_plain_20red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866" y="454367"/>
            <a:ext cx="1142678" cy="76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14</a:t>
            </a:fld>
            <a:endParaRPr lang="pl-PL" dirty="0"/>
          </a:p>
        </p:txBody>
      </p:sp>
      <p:pic>
        <p:nvPicPr>
          <p:cNvPr id="4098" name="Picture 2" descr="Znalezione obrazy dla zapytania nobel pri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821" y="2195307"/>
            <a:ext cx="4385387" cy="431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/>
          <p:cNvSpPr/>
          <p:nvPr/>
        </p:nvSpPr>
        <p:spPr>
          <a:xfrm>
            <a:off x="9180093" y="6475254"/>
            <a:ext cx="27895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Źródło: https</a:t>
            </a:r>
            <a:r>
              <a:rPr lang="pl-PL" sz="1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://en.wikipedia.org/wiki/Nobel_Prize</a:t>
            </a:r>
          </a:p>
        </p:txBody>
      </p:sp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4580386" y="594129"/>
            <a:ext cx="3378628" cy="1045306"/>
          </a:xfrm>
        </p:spPr>
        <p:txBody>
          <a:bodyPr>
            <a:normAutofit/>
          </a:bodyPr>
          <a:lstStyle/>
          <a:p>
            <a:r>
              <a:rPr lang="pl-PL" sz="6000" b="1" dirty="0">
                <a:solidFill>
                  <a:srgbClr val="FFCCFF"/>
                </a:solidFill>
              </a:rPr>
              <a:t>Pytanie </a:t>
            </a:r>
            <a:r>
              <a:rPr lang="pl-PL" sz="6000" b="1" dirty="0" smtClean="0">
                <a:solidFill>
                  <a:srgbClr val="FFCCFF"/>
                </a:solidFill>
              </a:rPr>
              <a:t>4</a:t>
            </a:r>
            <a:endParaRPr lang="pl-PL" sz="6000" b="1" dirty="0">
              <a:solidFill>
                <a:srgbClr val="FF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85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>
        <p:push dir="u"/>
      </p:transition>
    </mc:Choice>
    <mc:Fallback xmlns="">
      <p:transition advClick="0" advTm="20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321013" y="2028394"/>
            <a:ext cx="7186212" cy="445023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pl-PL" sz="3200" b="1" dirty="0" smtClean="0"/>
              <a:t>Która z części trylogii Henryka Sienkiewicza została najwcześniej zekranizowana przez Jerzego Hoffmana?</a:t>
            </a:r>
            <a:endParaRPr lang="pl-PL" sz="3200" b="1" dirty="0"/>
          </a:p>
          <a:p>
            <a:pPr marL="0" indent="0">
              <a:buNone/>
              <a:defRPr/>
            </a:pPr>
            <a:r>
              <a:rPr lang="pl-PL" sz="3200" dirty="0" smtClean="0"/>
              <a:t>A) Ogniem i mieczem</a:t>
            </a:r>
          </a:p>
          <a:p>
            <a:pPr marL="0" indent="0">
              <a:buNone/>
              <a:defRPr/>
            </a:pPr>
            <a:r>
              <a:rPr lang="pl-PL" sz="3200" dirty="0" smtClean="0"/>
              <a:t>B) Potop</a:t>
            </a:r>
            <a:endParaRPr lang="pl-PL" sz="3200" dirty="0"/>
          </a:p>
          <a:p>
            <a:pPr marL="0" indent="0">
              <a:buNone/>
              <a:defRPr/>
            </a:pPr>
            <a:r>
              <a:rPr lang="pl-PL" sz="3200" dirty="0" smtClean="0"/>
              <a:t>C) Pan Wołodyjowski</a:t>
            </a:r>
            <a:endParaRPr lang="pl-PL" sz="3200" dirty="0"/>
          </a:p>
          <a:p>
            <a:pPr marL="0" indent="0">
              <a:buNone/>
              <a:defRPr/>
            </a:pPr>
            <a:r>
              <a:rPr lang="pl-PL" sz="3200" dirty="0" smtClean="0"/>
              <a:t>D) Chłopi</a:t>
            </a:r>
            <a:endParaRPr lang="pl-PL" sz="32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15</a:t>
            </a:fld>
            <a:endParaRPr lang="pl-PL" dirty="0"/>
          </a:p>
        </p:txBody>
      </p:sp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4580386" y="594129"/>
            <a:ext cx="3378628" cy="1045306"/>
          </a:xfrm>
        </p:spPr>
        <p:txBody>
          <a:bodyPr>
            <a:normAutofit/>
          </a:bodyPr>
          <a:lstStyle/>
          <a:p>
            <a:r>
              <a:rPr lang="pl-PL" sz="6000" b="1" dirty="0">
                <a:solidFill>
                  <a:srgbClr val="FFCCFF"/>
                </a:solidFill>
              </a:rPr>
              <a:t>Pytanie </a:t>
            </a:r>
            <a:r>
              <a:rPr lang="pl-PL" sz="6000" b="1" dirty="0" smtClean="0">
                <a:solidFill>
                  <a:srgbClr val="FFCCFF"/>
                </a:solidFill>
              </a:rPr>
              <a:t>5</a:t>
            </a:r>
            <a:endParaRPr lang="pl-PL" sz="6000" b="1" dirty="0">
              <a:solidFill>
                <a:srgbClr val="FFCCFF"/>
              </a:solidFill>
            </a:endParaRPr>
          </a:p>
        </p:txBody>
      </p:sp>
      <p:pic>
        <p:nvPicPr>
          <p:cNvPr id="2050" name="Picture 2" descr="http://praktykatrenera.pl/wp-content/uploads/2011/01/zegarek3_plain_30red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335" y="769352"/>
            <a:ext cx="1042289" cy="69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248" y="2028394"/>
            <a:ext cx="4288536" cy="450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8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0">
        <p:push dir="u"/>
      </p:transition>
    </mc:Choice>
    <mc:Fallback xmlns="">
      <p:transition advClick="0" advTm="30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4581143"/>
            <a:ext cx="10360152" cy="1676601"/>
          </a:xfrm>
        </p:spPr>
        <p:txBody>
          <a:bodyPr>
            <a:normAutofit/>
          </a:bodyPr>
          <a:lstStyle/>
          <a:p>
            <a:pPr algn="ctr"/>
            <a:r>
              <a:rPr lang="pl-PL" sz="3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Odkładamy </a:t>
            </a:r>
            <a:r>
              <a:rPr lang="pl-PL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długopisy, </a:t>
            </a:r>
            <a:br>
              <a:rPr lang="pl-PL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pl-PL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kartkę przekazujemy osobie siedzącej po lewej stronie</a:t>
            </a:r>
            <a:endParaRPr lang="pl-PL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4294967295"/>
          </p:nvPr>
        </p:nvSpPr>
        <p:spPr>
          <a:xfrm>
            <a:off x="1984248" y="2692434"/>
            <a:ext cx="7956550" cy="16964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9600" dirty="0">
                <a:solidFill>
                  <a:srgbClr val="FFB7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CZAS MINĄŁ </a:t>
            </a:r>
          </a:p>
        </p:txBody>
      </p:sp>
      <p:pic>
        <p:nvPicPr>
          <p:cNvPr id="1026" name="Picture 2" descr="http://i173.photobucket.com/albums/w46/shop_97/AlarmClock-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460" y="2218201"/>
            <a:ext cx="1101186" cy="110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odobny obraz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25812"/>
            <a:ext cx="1298448" cy="128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10544302" y="6481310"/>
            <a:ext cx="1488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Źródło: </a:t>
            </a:r>
            <a:r>
              <a:rPr lang="pl-PL" sz="12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www.gify.net</a:t>
            </a:r>
            <a:endParaRPr lang="pl-PL" sz="1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9300">
        <p14:glitter pattern="hexagon"/>
        <p:sndAc>
          <p:stSnd>
            <p:snd r:embed="rId2" name="chimes.wav"/>
          </p:stSnd>
        </p:sndAc>
      </p:transition>
    </mc:Choice>
    <mc:Fallback xmlns="">
      <p:transition spd="slow" advClick="0" advTm="29300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3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a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gnieszka Czarnecka\Desktop\kolokwium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5" r="10702"/>
          <a:stretch/>
        </p:blipFill>
        <p:spPr bwMode="auto">
          <a:xfrm>
            <a:off x="393191" y="2260145"/>
            <a:ext cx="5376673" cy="420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17</a:t>
            </a:fld>
            <a:endParaRPr lang="pl-PL" dirty="0"/>
          </a:p>
        </p:txBody>
      </p:sp>
      <p:sp>
        <p:nvSpPr>
          <p:cNvPr id="4" name="Tytuł 2"/>
          <p:cNvSpPr>
            <a:spLocks noGrp="1"/>
          </p:cNvSpPr>
          <p:nvPr>
            <p:ph type="title"/>
          </p:nvPr>
        </p:nvSpPr>
        <p:spPr>
          <a:xfrm>
            <a:off x="1172213" y="649797"/>
            <a:ext cx="9345168" cy="1044371"/>
          </a:xfrm>
        </p:spPr>
        <p:txBody>
          <a:bodyPr>
            <a:noAutofit/>
          </a:bodyPr>
          <a:lstStyle/>
          <a:p>
            <a:pPr algn="ctr"/>
            <a:r>
              <a:rPr lang="pl-PL" sz="5400" b="1" dirty="0" smtClean="0">
                <a:solidFill>
                  <a:srgbClr val="FFCCFF"/>
                </a:solidFill>
              </a:rPr>
              <a:t>JAKA BĘDZIE OCENA?</a:t>
            </a:r>
            <a:endParaRPr lang="pl-PL" sz="5400" b="1" dirty="0">
              <a:solidFill>
                <a:srgbClr val="FFCCFF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28" y="2260144"/>
            <a:ext cx="5687568" cy="420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>
        <p:push dir="u"/>
      </p:transition>
    </mc:Choice>
    <mc:Fallback xmlns="">
      <p:transition advClick="0" advTm="2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2"/>
          <p:cNvSpPr>
            <a:spLocks noGrp="1"/>
          </p:cNvSpPr>
          <p:nvPr>
            <p:ph type="title"/>
          </p:nvPr>
        </p:nvSpPr>
        <p:spPr>
          <a:xfrm>
            <a:off x="1424139" y="649797"/>
            <a:ext cx="9345168" cy="1044371"/>
          </a:xfrm>
        </p:spPr>
        <p:txBody>
          <a:bodyPr>
            <a:noAutofit/>
          </a:bodyPr>
          <a:lstStyle/>
          <a:p>
            <a:pPr algn="ctr"/>
            <a:r>
              <a:rPr lang="pl-PL" sz="4400" dirty="0">
                <a:solidFill>
                  <a:srgbClr val="FFCCFF"/>
                </a:solidFill>
              </a:rPr>
              <a:t>Chcecie poznać odpowiedzi do testu?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071757"/>
              </p:ext>
            </p:extLst>
          </p:nvPr>
        </p:nvGraphicFramePr>
        <p:xfrm>
          <a:off x="276435" y="2928404"/>
          <a:ext cx="7337344" cy="326712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636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1472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409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483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400" kern="1200" dirty="0">
                          <a:effectLst/>
                        </a:rPr>
                        <a:t> </a:t>
                      </a:r>
                      <a:endParaRPr lang="pl-PL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200" kern="1200" dirty="0">
                          <a:effectLst/>
                        </a:rPr>
                        <a:t>1</a:t>
                      </a:r>
                      <a:endParaRPr lang="pl-PL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200" kern="1200" dirty="0">
                          <a:effectLst/>
                        </a:rPr>
                        <a:t>2</a:t>
                      </a:r>
                      <a:endParaRPr lang="pl-PL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200" kern="1200" dirty="0">
                          <a:effectLst/>
                        </a:rPr>
                        <a:t>3</a:t>
                      </a:r>
                      <a:endParaRPr lang="pl-PL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200" kern="1200" dirty="0">
                          <a:effectLst/>
                        </a:rPr>
                        <a:t>4</a:t>
                      </a:r>
                      <a:endParaRPr lang="pl-PL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200" kern="1200" dirty="0">
                          <a:effectLst/>
                        </a:rPr>
                        <a:t>5</a:t>
                      </a:r>
                      <a:endParaRPr lang="pl-PL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400" kern="1200" dirty="0">
                          <a:effectLst/>
                        </a:rPr>
                        <a:t>6</a:t>
                      </a:r>
                      <a:endParaRPr lang="pl-PL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400" kern="1200" dirty="0">
                          <a:effectLst/>
                        </a:rPr>
                        <a:t>7</a:t>
                      </a:r>
                      <a:endParaRPr lang="pl-PL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400" kern="1200" dirty="0">
                          <a:effectLst/>
                        </a:rPr>
                        <a:t>8</a:t>
                      </a:r>
                      <a:endParaRPr lang="pl-PL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400" kern="1200" dirty="0">
                          <a:effectLst/>
                        </a:rPr>
                        <a:t>9</a:t>
                      </a:r>
                      <a:endParaRPr lang="pl-PL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400" kern="1200" dirty="0">
                          <a:effectLst/>
                        </a:rPr>
                        <a:t>10</a:t>
                      </a:r>
                      <a:endParaRPr lang="pl-PL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400" kern="1200" dirty="0">
                          <a:effectLst/>
                        </a:rPr>
                        <a:t>11</a:t>
                      </a:r>
                      <a:endParaRPr lang="pl-PL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400" kern="1200" dirty="0">
                          <a:effectLst/>
                        </a:rPr>
                        <a:t>12</a:t>
                      </a:r>
                      <a:endParaRPr lang="pl-PL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12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600" kern="1200" dirty="0">
                          <a:effectLst/>
                        </a:rPr>
                        <a:t>A</a:t>
                      </a:r>
                      <a:endParaRPr lang="pl-PL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l-PL" sz="28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600" kern="1200" dirty="0">
                          <a:effectLst/>
                        </a:rPr>
                        <a:t>A</a:t>
                      </a:r>
                      <a:endParaRPr lang="pl-PL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600" kern="1200" dirty="0">
                          <a:effectLst/>
                        </a:rPr>
                        <a:t>B</a:t>
                      </a:r>
                      <a:endParaRPr lang="pl-PL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l-PL" sz="28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600" kern="1200" dirty="0">
                          <a:effectLst/>
                        </a:rPr>
                        <a:t>B</a:t>
                      </a:r>
                      <a:endParaRPr lang="pl-PL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600" kern="1200" dirty="0">
                          <a:effectLst/>
                        </a:rPr>
                        <a:t>C</a:t>
                      </a:r>
                      <a:endParaRPr lang="pl-PL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l-PL" sz="28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l-PL" sz="28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600" kern="1200" dirty="0">
                          <a:effectLst/>
                        </a:rPr>
                        <a:t>C</a:t>
                      </a:r>
                      <a:endParaRPr lang="pl-PL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600" kern="1200" dirty="0">
                          <a:effectLst/>
                        </a:rPr>
                        <a:t>D</a:t>
                      </a:r>
                      <a:endParaRPr lang="pl-PL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l-PL" sz="28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l-PL" sz="28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pl-PL" sz="2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2800" b="1" dirty="0">
                        <a:solidFill>
                          <a:srgbClr val="66FF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3600" kern="1200" dirty="0">
                          <a:effectLst/>
                        </a:rPr>
                        <a:t>D</a:t>
                      </a:r>
                      <a:endParaRPr lang="pl-PL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18</a:t>
            </a:fld>
            <a:endParaRPr lang="pl-PL" dirty="0"/>
          </a:p>
        </p:txBody>
      </p:sp>
      <p:pic>
        <p:nvPicPr>
          <p:cNvPr id="8" name="Picture 2" descr="Znalezione obrazy dla zapytania 10 sekund 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16" y="544445"/>
            <a:ext cx="1255076" cy="125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Znalezione obrazy dla zapytania 10 sekund 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854" y="544445"/>
            <a:ext cx="1255076" cy="125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84" y="2030878"/>
            <a:ext cx="3810186" cy="45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0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80000">
        <p:push dir="u"/>
      </p:transition>
    </mc:Choice>
    <mc:Fallback xmlns="">
      <p:transition advClick="0" advTm="80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19</a:t>
            </a:fld>
            <a:endParaRPr lang="pl-PL" dirty="0"/>
          </a:p>
        </p:txBody>
      </p:sp>
      <p:sp>
        <p:nvSpPr>
          <p:cNvPr id="7" name="Tytuł 2"/>
          <p:cNvSpPr>
            <a:spLocks noGrp="1"/>
          </p:cNvSpPr>
          <p:nvPr>
            <p:ph type="title"/>
          </p:nvPr>
        </p:nvSpPr>
        <p:spPr>
          <a:xfrm>
            <a:off x="1424139" y="649797"/>
            <a:ext cx="9345168" cy="1044371"/>
          </a:xfrm>
        </p:spPr>
        <p:txBody>
          <a:bodyPr>
            <a:noAutofit/>
          </a:bodyPr>
          <a:lstStyle/>
          <a:p>
            <a:pPr algn="ctr"/>
            <a:r>
              <a:rPr lang="pl-PL" sz="4800" b="1" dirty="0" smtClean="0">
                <a:solidFill>
                  <a:srgbClr val="FFCCFF"/>
                </a:solidFill>
              </a:rPr>
              <a:t>EFEKT AUTOTESTU</a:t>
            </a:r>
            <a:endParaRPr lang="pl-PL" sz="4800" b="1" dirty="0">
              <a:solidFill>
                <a:srgbClr val="FFCCFF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99" y="2033527"/>
            <a:ext cx="5762485" cy="4651172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825" y="1996751"/>
            <a:ext cx="5645020" cy="472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8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970568" y="827642"/>
            <a:ext cx="8229600" cy="713234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</a:rPr>
              <a:t>OPISZ ZAGADNIENIE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>
          <a:xfrm>
            <a:off x="596681" y="2515418"/>
            <a:ext cx="5199320" cy="3123790"/>
          </a:xfrm>
        </p:spPr>
        <p:txBody>
          <a:bodyPr>
            <a:normAutofit/>
          </a:bodyPr>
          <a:lstStyle/>
          <a:p>
            <a:pPr marL="578358" indent="-514350">
              <a:buClr>
                <a:schemeClr val="accent1"/>
              </a:buClr>
              <a:buFont typeface="+mj-lt"/>
              <a:buAutoNum type="arabicPeriod"/>
            </a:pPr>
            <a:r>
              <a:rPr lang="pl-PL" sz="3200" b="1" dirty="0" smtClean="0">
                <a:solidFill>
                  <a:schemeClr val="accent1"/>
                </a:solidFill>
              </a:rPr>
              <a:t>Definicja </a:t>
            </a:r>
            <a:r>
              <a:rPr lang="pl-PL" sz="3200" b="1" dirty="0">
                <a:solidFill>
                  <a:schemeClr val="accent1"/>
                </a:solidFill>
              </a:rPr>
              <a:t>kultury </a:t>
            </a:r>
            <a:r>
              <a:rPr lang="pl-PL" sz="1800" b="1" dirty="0">
                <a:solidFill>
                  <a:schemeClr val="accent1"/>
                </a:solidFill>
              </a:rPr>
              <a:t>(5 pkt</a:t>
            </a:r>
            <a:r>
              <a:rPr lang="pl-PL" sz="1800" b="1" dirty="0" smtClean="0">
                <a:solidFill>
                  <a:schemeClr val="accent1"/>
                </a:solidFill>
              </a:rPr>
              <a:t>)</a:t>
            </a:r>
            <a:endParaRPr lang="pl-PL" sz="1800" b="1" dirty="0">
              <a:solidFill>
                <a:schemeClr val="accent1"/>
              </a:solidFill>
            </a:endParaRPr>
          </a:p>
          <a:p>
            <a:pPr marL="578358" lvl="0" indent="-514350">
              <a:buClr>
                <a:srgbClr val="1CADE4"/>
              </a:buClr>
              <a:buFont typeface="+mj-lt"/>
              <a:buAutoNum type="arabicPeriod"/>
            </a:pPr>
            <a:r>
              <a:rPr lang="pl-PL" sz="3200" b="1" dirty="0" smtClean="0">
                <a:solidFill>
                  <a:schemeClr val="accent1"/>
                </a:solidFill>
              </a:rPr>
              <a:t>Przyczyny wojny secesyjnej</a:t>
            </a:r>
            <a:r>
              <a:rPr lang="pl-PL" sz="1800" b="1" dirty="0" smtClean="0">
                <a:solidFill>
                  <a:srgbClr val="1CADE4"/>
                </a:solidFill>
              </a:rPr>
              <a:t>(5 </a:t>
            </a:r>
            <a:r>
              <a:rPr lang="pl-PL" sz="1800" b="1" dirty="0">
                <a:solidFill>
                  <a:srgbClr val="1CADE4"/>
                </a:solidFill>
              </a:rPr>
              <a:t>pkt</a:t>
            </a:r>
            <a:r>
              <a:rPr lang="pl-PL" sz="1800" b="1" dirty="0" smtClean="0">
                <a:solidFill>
                  <a:srgbClr val="1CADE4"/>
                </a:solidFill>
              </a:rPr>
              <a:t>)</a:t>
            </a:r>
            <a:endParaRPr lang="pl-PL" sz="3200" b="1" dirty="0">
              <a:solidFill>
                <a:schemeClr val="accent1"/>
              </a:solidFill>
            </a:endParaRPr>
          </a:p>
          <a:p>
            <a:pPr marL="578358" indent="-514350">
              <a:buClr>
                <a:schemeClr val="accent1"/>
              </a:buClr>
              <a:buFont typeface="+mj-lt"/>
              <a:buAutoNum type="arabicPeriod"/>
            </a:pPr>
            <a:r>
              <a:rPr lang="pl-PL" sz="3200" b="1" dirty="0" smtClean="0">
                <a:solidFill>
                  <a:schemeClr val="accent1"/>
                </a:solidFill>
              </a:rPr>
              <a:t>Rozmnażanie roślin nagonasiennych </a:t>
            </a:r>
            <a:r>
              <a:rPr lang="pl-PL" sz="1800" b="1" dirty="0" smtClean="0">
                <a:solidFill>
                  <a:schemeClr val="accent1"/>
                </a:solidFill>
              </a:rPr>
              <a:t>(5 </a:t>
            </a:r>
            <a:r>
              <a:rPr lang="pl-PL" sz="1800" b="1" dirty="0">
                <a:solidFill>
                  <a:schemeClr val="accent1"/>
                </a:solidFill>
              </a:rPr>
              <a:t>pkt)</a:t>
            </a:r>
          </a:p>
          <a:p>
            <a:pPr marL="578358" indent="-514350"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</a:pPr>
            <a:endParaRPr lang="pl-PL" sz="1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>
          <a:xfrm>
            <a:off x="6356183" y="2397876"/>
            <a:ext cx="5167422" cy="3067259"/>
          </a:xfrm>
        </p:spPr>
        <p:txBody>
          <a:bodyPr>
            <a:noAutofit/>
          </a:bodyPr>
          <a:lstStyle/>
          <a:p>
            <a:pPr marL="521208" lvl="0" indent="-457200">
              <a:buClr>
                <a:srgbClr val="FF99FF"/>
              </a:buClr>
              <a:buFont typeface="+mj-lt"/>
              <a:buAutoNum type="arabicPeriod"/>
            </a:pPr>
            <a:r>
              <a:rPr lang="pl-PL" sz="3200" b="1" dirty="0" smtClean="0">
                <a:solidFill>
                  <a:srgbClr val="FF99FF"/>
                </a:solidFill>
              </a:rPr>
              <a:t>Kości kończyny górnej </a:t>
            </a:r>
            <a:r>
              <a:rPr lang="pl-PL" sz="1800" b="1" dirty="0">
                <a:solidFill>
                  <a:srgbClr val="FF99FF"/>
                </a:solidFill>
              </a:rPr>
              <a:t>(5 pkt)</a:t>
            </a:r>
            <a:endParaRPr lang="pl-PL" sz="2800" b="1" dirty="0">
              <a:solidFill>
                <a:srgbClr val="FF99FF"/>
              </a:solidFill>
            </a:endParaRPr>
          </a:p>
          <a:p>
            <a:pPr marL="521208" lvl="0" indent="-457200">
              <a:buClr>
                <a:srgbClr val="FF99FF"/>
              </a:buClr>
              <a:buFont typeface="+mj-lt"/>
              <a:buAutoNum type="arabicPeriod"/>
            </a:pPr>
            <a:r>
              <a:rPr lang="pl-PL" sz="3200" b="1" dirty="0" smtClean="0">
                <a:solidFill>
                  <a:srgbClr val="FF99FF"/>
                </a:solidFill>
              </a:rPr>
              <a:t>Paradoks </a:t>
            </a:r>
            <a:r>
              <a:rPr lang="pl-PL" sz="3200" b="1" dirty="0" err="1" smtClean="0">
                <a:solidFill>
                  <a:srgbClr val="FF99FF"/>
                </a:solidFill>
              </a:rPr>
              <a:t>Veblena</a:t>
            </a:r>
            <a:r>
              <a:rPr lang="pl-PL" sz="3200" b="1" dirty="0" smtClean="0">
                <a:solidFill>
                  <a:srgbClr val="FF99FF"/>
                </a:solidFill>
              </a:rPr>
              <a:t> i </a:t>
            </a:r>
            <a:r>
              <a:rPr lang="pl-PL" sz="3200" b="1" dirty="0" err="1" smtClean="0">
                <a:solidFill>
                  <a:srgbClr val="FF99FF"/>
                </a:solidFill>
              </a:rPr>
              <a:t>Giffena</a:t>
            </a:r>
            <a:r>
              <a:rPr lang="pl-PL" sz="3200" b="1" dirty="0" smtClean="0">
                <a:solidFill>
                  <a:srgbClr val="FF99FF"/>
                </a:solidFill>
              </a:rPr>
              <a:t> </a:t>
            </a:r>
            <a:r>
              <a:rPr lang="pl-PL" sz="1800" b="1" dirty="0">
                <a:solidFill>
                  <a:srgbClr val="FF99FF"/>
                </a:solidFill>
              </a:rPr>
              <a:t>(5 pkt)</a:t>
            </a:r>
            <a:endParaRPr lang="pl-PL" sz="2800" b="1" dirty="0">
              <a:solidFill>
                <a:srgbClr val="FF99FF"/>
              </a:solidFill>
            </a:endParaRPr>
          </a:p>
          <a:p>
            <a:pPr marL="521208" indent="-457200">
              <a:buClr>
                <a:srgbClr val="FF99FF"/>
              </a:buClr>
              <a:buFont typeface="+mj-lt"/>
              <a:buAutoNum type="arabicPeriod"/>
            </a:pPr>
            <a:r>
              <a:rPr lang="pl-PL" sz="3200" b="1" dirty="0" smtClean="0">
                <a:solidFill>
                  <a:srgbClr val="FF99FF"/>
                </a:solidFill>
              </a:rPr>
              <a:t>Metody terapii behawioralnej </a:t>
            </a:r>
            <a:r>
              <a:rPr lang="pl-PL" sz="1800" b="1" dirty="0" smtClean="0">
                <a:solidFill>
                  <a:srgbClr val="FF99FF"/>
                </a:solidFill>
              </a:rPr>
              <a:t>(5 pkt</a:t>
            </a:r>
            <a:r>
              <a:rPr lang="pl-PL" sz="1800" b="1" dirty="0">
                <a:solidFill>
                  <a:srgbClr val="FF99FF"/>
                </a:solidFill>
              </a:rPr>
              <a:t>)</a:t>
            </a:r>
            <a:endParaRPr lang="pl-PL" sz="2800" b="1" dirty="0">
              <a:solidFill>
                <a:srgbClr val="FF99FF"/>
              </a:solidFill>
            </a:endParaRPr>
          </a:p>
          <a:p>
            <a:endParaRPr lang="pl-PL" sz="3200" b="1" dirty="0"/>
          </a:p>
        </p:txBody>
      </p:sp>
      <p:pic>
        <p:nvPicPr>
          <p:cNvPr id="1028" name="Picture 4" descr="Pasek odmierzający 15 minut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6246415"/>
            <a:ext cx="10945216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C\Desktop\pobrane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7" y="620689"/>
            <a:ext cx="1113449" cy="1113449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PC\Desktop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217" y="592661"/>
            <a:ext cx="1169503" cy="1169503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20</a:t>
            </a:fld>
            <a:endParaRPr lang="pl-PL" dirty="0"/>
          </a:p>
        </p:txBody>
      </p:sp>
      <p:pic>
        <p:nvPicPr>
          <p:cNvPr id="9" name="Picture 6" descr="timer5min_blue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491" y="5755540"/>
            <a:ext cx="850517" cy="41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08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00"/>
    </mc:Choice>
    <mc:Fallback xmlns="">
      <p:transition spd="slow" advClick="0" advTm="900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251960" y="2724913"/>
            <a:ext cx="3690561" cy="1534628"/>
          </a:xfrm>
        </p:spPr>
        <p:txBody>
          <a:bodyPr>
            <a:normAutofit/>
          </a:bodyPr>
          <a:lstStyle/>
          <a:p>
            <a:pPr algn="ctr"/>
            <a:r>
              <a:rPr lang="pl-PL" sz="6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KAHOOT</a:t>
            </a:r>
            <a:endParaRPr lang="pl-PL" sz="6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21</a:t>
            </a:fld>
            <a:endParaRPr lang="pl-PL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4294967295"/>
          </p:nvPr>
        </p:nvSpPr>
        <p:spPr>
          <a:xfrm>
            <a:off x="3274828" y="4149187"/>
            <a:ext cx="5443870" cy="6804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TRIK DYDAKTYCZNY NR 3</a:t>
            </a:r>
            <a:endParaRPr lang="pl-PL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27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22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741191" y="1609344"/>
            <a:ext cx="7075747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 smtClean="0">
                <a:solidFill>
                  <a:srgbClr val="002060"/>
                </a:solidFill>
              </a:rPr>
              <a:t>www.kahoot.com</a:t>
            </a:r>
            <a:endParaRPr lang="pl-PL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37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23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7" y="-1"/>
            <a:ext cx="12111654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24</a:t>
            </a:fld>
            <a:endParaRPr lang="pl-PL" dirty="0"/>
          </a:p>
        </p:txBody>
      </p:sp>
      <p:pic>
        <p:nvPicPr>
          <p:cNvPr id="2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0140" cy="6858000"/>
          </a:xfrm>
        </p:spPr>
      </p:pic>
    </p:spTree>
    <p:extLst>
      <p:ext uri="{BB962C8B-B14F-4D97-AF65-F5344CB8AC3E}">
        <p14:creationId xmlns:p14="http://schemas.microsoft.com/office/powerpoint/2010/main" val="67138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25</a:t>
            </a:fld>
            <a:endParaRPr lang="pl-PL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2810715" y="515013"/>
            <a:ext cx="75207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b="1" dirty="0" smtClean="0">
                <a:solidFill>
                  <a:srgbClr val="FFFF99"/>
                </a:solidFill>
              </a:rPr>
              <a:t>www.kahoot.it</a:t>
            </a:r>
            <a:endParaRPr lang="pl-PL" sz="8000" b="1" dirty="0">
              <a:solidFill>
                <a:srgbClr val="FFFF99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" y="3817366"/>
            <a:ext cx="1269492" cy="253898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404" y="3941064"/>
            <a:ext cx="1252728" cy="2505456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916" y="3817366"/>
            <a:ext cx="1403604" cy="253898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886" y="3957828"/>
            <a:ext cx="1244346" cy="248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2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C0213-3C5A-4882-94F9-61A7B6899159}" type="slidenum">
              <a:rPr lang="pl-PL" smtClean="0"/>
              <a:t>26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11713464" y="493776"/>
            <a:ext cx="478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hlinkClick r:id="rId3"/>
              </a:rPr>
              <a:t>Start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596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98" y="2048977"/>
            <a:ext cx="6749392" cy="4489935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27</a:t>
            </a:fld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431" y="1951960"/>
            <a:ext cx="3429000" cy="4683967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257898" y="923730"/>
            <a:ext cx="6749392" cy="70788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>
                <a:solidFill>
                  <a:srgbClr val="FFFF99"/>
                </a:solidFill>
              </a:rPr>
              <a:t>Pytanie na ekranie</a:t>
            </a:r>
            <a:endParaRPr lang="pl-PL" sz="4000" b="1" dirty="0">
              <a:solidFill>
                <a:srgbClr val="FFFF99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7697755" y="923730"/>
            <a:ext cx="4303248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002060"/>
                </a:solidFill>
              </a:rPr>
              <a:t>Odpowiedź studenta</a:t>
            </a:r>
            <a:endParaRPr lang="pl-PL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69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28</a:t>
            </a:fld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29</a:t>
            </a:fld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4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30</a:t>
            </a:fld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7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D266BE7-899D-4075-917F-DBDE33B6B692}" type="slidenum">
              <a:rPr lang="pl-PL" smtClean="0"/>
              <a:t>31</a:t>
            </a:fld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" b="38643"/>
          <a:stretch/>
        </p:blipFill>
        <p:spPr>
          <a:xfrm>
            <a:off x="0" y="21937"/>
            <a:ext cx="12232433" cy="413346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74"/>
            <a:ext cx="12192000" cy="6836063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284" y="43874"/>
            <a:ext cx="69130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4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10512" y="2514599"/>
            <a:ext cx="8055864" cy="1362113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Dziękuję bardzo za uwagę</a:t>
            </a:r>
            <a:endParaRPr lang="pl-PL" sz="5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 bwMode="black">
          <a:xfrm>
            <a:off x="3026664" y="4187952"/>
            <a:ext cx="5733288" cy="1609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dirty="0" smtClean="0"/>
              <a:t>Zapraszam do zadawania pytań</a:t>
            </a:r>
          </a:p>
          <a:p>
            <a:pPr algn="ctr"/>
            <a:r>
              <a:rPr lang="pl-PL" dirty="0" smtClean="0"/>
              <a:t>Paweł Czarnecki </a:t>
            </a:r>
          </a:p>
          <a:p>
            <a:pPr algn="ctr"/>
            <a:r>
              <a:rPr lang="pl-PL" dirty="0" smtClean="0"/>
              <a:t>pawellas@op.pl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01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agadnienia edukacyjne 16:9">
  <a:themeElements>
    <a:clrScheme name="Niebieski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525616_TF03462902" id="{1A84904C-4EA8-49B8-9AF9-B7D25C1DCA83}" vid="{04F13ADB-B4F1-4F64-A256-E3196C14AB26}"/>
    </a:ext>
  </a:extLst>
</a:theme>
</file>

<file path=ppt/theme/theme2.xml><?xml version="1.0" encoding="utf-8"?>
<a:theme xmlns:a="http://schemas.openxmlformats.org/drawingml/2006/main" name="Motyw pakietu Offic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edukacyjna, ilustracje na tablicy (panoramiczna)</Template>
  <TotalTime>356</TotalTime>
  <Words>472</Words>
  <Application>Microsoft Office PowerPoint</Application>
  <PresentationFormat>Panoramiczny</PresentationFormat>
  <Paragraphs>150</Paragraphs>
  <Slides>32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8" baseType="lpstr">
      <vt:lpstr>Algerian</vt:lpstr>
      <vt:lpstr>Calibri</vt:lpstr>
      <vt:lpstr>Times New Roman</vt:lpstr>
      <vt:lpstr>Wingdings</vt:lpstr>
      <vt:lpstr>Zagadnienia edukacyjne 16:9</vt:lpstr>
      <vt:lpstr>Arkusz</vt:lpstr>
      <vt:lpstr>Prezentacja programu PowerPoint</vt:lpstr>
      <vt:lpstr>PLAN PREZENTACJI</vt:lpstr>
      <vt:lpstr>FREKWENCJA</vt:lpstr>
      <vt:lpstr>FREKWENCJA</vt:lpstr>
      <vt:lpstr>Prezentacja programu PowerPoint</vt:lpstr>
      <vt:lpstr>Prezentacja programu PowerPoint</vt:lpstr>
      <vt:lpstr>Prezentacja programu PowerPoint</vt:lpstr>
      <vt:lpstr>Prezentacja programu PowerPoint</vt:lpstr>
      <vt:lpstr>AUTOTEST</vt:lpstr>
      <vt:lpstr>Prezentacja programu PowerPoint</vt:lpstr>
      <vt:lpstr>Pytanie 1</vt:lpstr>
      <vt:lpstr>Pytanie 2</vt:lpstr>
      <vt:lpstr>Pytanie 3</vt:lpstr>
      <vt:lpstr>Pytanie 4</vt:lpstr>
      <vt:lpstr>Pytanie 5</vt:lpstr>
      <vt:lpstr>Odkładamy długopisy,  kartkę przekazujemy osobie siedzącej po lewej stronie</vt:lpstr>
      <vt:lpstr>JAKA BĘDZIE OCENA?</vt:lpstr>
      <vt:lpstr>Chcecie poznać odpowiedzi do testu?</vt:lpstr>
      <vt:lpstr>EFEKT AUTOTESTU</vt:lpstr>
      <vt:lpstr>OPISZ ZAGADNIENIE</vt:lpstr>
      <vt:lpstr>KAHOOT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Dziękuję bardzo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Pawellas</dc:creator>
  <cp:lastModifiedBy>Pawellas</cp:lastModifiedBy>
  <cp:revision>13</cp:revision>
  <dcterms:created xsi:type="dcterms:W3CDTF">2019-04-06T12:29:58Z</dcterms:created>
  <dcterms:modified xsi:type="dcterms:W3CDTF">2019-04-10T08:11:53Z</dcterms:modified>
</cp:coreProperties>
</file>