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33"/>
  </p:notesMasterIdLst>
  <p:sldIdLst>
    <p:sldId id="256" r:id="rId2"/>
    <p:sldId id="273" r:id="rId3"/>
    <p:sldId id="268" r:id="rId4"/>
    <p:sldId id="286" r:id="rId5"/>
    <p:sldId id="279" r:id="rId6"/>
    <p:sldId id="292" r:id="rId7"/>
    <p:sldId id="293" r:id="rId8"/>
    <p:sldId id="270" r:id="rId9"/>
    <p:sldId id="271" r:id="rId10"/>
    <p:sldId id="287" r:id="rId11"/>
    <p:sldId id="288" r:id="rId12"/>
    <p:sldId id="290" r:id="rId13"/>
    <p:sldId id="296" r:id="rId14"/>
    <p:sldId id="297" r:id="rId15"/>
    <p:sldId id="295" r:id="rId16"/>
    <p:sldId id="281" r:id="rId17"/>
    <p:sldId id="264" r:id="rId18"/>
    <p:sldId id="289" r:id="rId19"/>
    <p:sldId id="261" r:id="rId20"/>
    <p:sldId id="278" r:id="rId21"/>
    <p:sldId id="277" r:id="rId22"/>
    <p:sldId id="276" r:id="rId23"/>
    <p:sldId id="258" r:id="rId24"/>
    <p:sldId id="260" r:id="rId25"/>
    <p:sldId id="259" r:id="rId26"/>
    <p:sldId id="294" r:id="rId27"/>
    <p:sldId id="285" r:id="rId28"/>
    <p:sldId id="275" r:id="rId29"/>
    <p:sldId id="298" r:id="rId30"/>
    <p:sldId id="284" r:id="rId31"/>
    <p:sldId id="283" r:id="rId3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D13DF2A9-0816-4D6D-BCE9-5C0FEABA3A27}">
          <p14:sldIdLst>
            <p14:sldId id="256"/>
            <p14:sldId id="273"/>
            <p14:sldId id="268"/>
            <p14:sldId id="286"/>
            <p14:sldId id="279"/>
            <p14:sldId id="292"/>
            <p14:sldId id="293"/>
            <p14:sldId id="270"/>
            <p14:sldId id="271"/>
            <p14:sldId id="287"/>
            <p14:sldId id="288"/>
            <p14:sldId id="290"/>
            <p14:sldId id="296"/>
            <p14:sldId id="297"/>
            <p14:sldId id="295"/>
            <p14:sldId id="281"/>
            <p14:sldId id="264"/>
            <p14:sldId id="289"/>
            <p14:sldId id="261"/>
            <p14:sldId id="278"/>
            <p14:sldId id="277"/>
            <p14:sldId id="276"/>
            <p14:sldId id="258"/>
            <p14:sldId id="260"/>
            <p14:sldId id="259"/>
            <p14:sldId id="294"/>
            <p14:sldId id="285"/>
            <p14:sldId id="275"/>
            <p14:sldId id="298"/>
            <p14:sldId id="284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6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43"/>
    </mc:Choice>
    <mc:Fallback>
      <c:style val="4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L</a:t>
            </a:r>
            <a:r>
              <a:rPr lang="en-US" dirty="0" err="1" smtClean="0"/>
              <a:t>iczba</a:t>
            </a:r>
            <a:r>
              <a:rPr lang="en-US" dirty="0" smtClean="0"/>
              <a:t> </a:t>
            </a:r>
            <a:r>
              <a:rPr lang="en-US" dirty="0" err="1"/>
              <a:t>kuratorów</a:t>
            </a:r>
            <a:r>
              <a:rPr lang="en-US" dirty="0"/>
              <a:t> </a:t>
            </a:r>
            <a:r>
              <a:rPr lang="en-US" dirty="0" err="1" smtClean="0"/>
              <a:t>społecznych</a:t>
            </a:r>
            <a:r>
              <a:rPr lang="pl-PL" dirty="0" smtClean="0"/>
              <a:t> w latach 2002-2017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6798929545571507E-2"/>
          <c:y val="0.19480351414406533"/>
          <c:w val="0.89525057091938764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Arkusz1!$E$3</c:f>
              <c:strCache>
                <c:ptCount val="1"/>
                <c:pt idx="0">
                  <c:v>liczba kuratorów społecznych</c:v>
                </c:pt>
              </c:strCache>
            </c:strRef>
          </c:tx>
          <c:dLbls>
            <c:dLbl>
              <c:idx val="3"/>
              <c:layout>
                <c:manualLayout>
                  <c:x val="-3.4235521097196621E-17"/>
                  <c:y val="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5.442176870748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7348272642390291E-3"/>
                  <c:y val="-5.139833711262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860922146636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204481792717087E-2"/>
                  <c:y val="-6.9538926681783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8674136321195146E-3"/>
                  <c:y val="6.0468631897203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3370681605975722E-3"/>
                  <c:y val="2.116402116402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Arkusz1!$D$4:$D$18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Arkusz1!$E$4:$E$18</c:f>
              <c:numCache>
                <c:formatCode>General</c:formatCode>
                <c:ptCount val="15"/>
                <c:pt idx="0">
                  <c:v>24938</c:v>
                </c:pt>
                <c:pt idx="1">
                  <c:v>26005</c:v>
                </c:pt>
                <c:pt idx="2">
                  <c:v>27671</c:v>
                </c:pt>
                <c:pt idx="3">
                  <c:v>29792</c:v>
                </c:pt>
                <c:pt idx="4">
                  <c:v>29921</c:v>
                </c:pt>
                <c:pt idx="5">
                  <c:v>30239</c:v>
                </c:pt>
                <c:pt idx="6">
                  <c:v>30450</c:v>
                </c:pt>
                <c:pt idx="7">
                  <c:v>30545</c:v>
                </c:pt>
                <c:pt idx="8">
                  <c:v>30943</c:v>
                </c:pt>
                <c:pt idx="9">
                  <c:v>31285</c:v>
                </c:pt>
                <c:pt idx="10">
                  <c:v>29852</c:v>
                </c:pt>
                <c:pt idx="11">
                  <c:v>28787</c:v>
                </c:pt>
                <c:pt idx="12">
                  <c:v>27833</c:v>
                </c:pt>
                <c:pt idx="13">
                  <c:v>26505</c:v>
                </c:pt>
                <c:pt idx="14">
                  <c:v>24971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220288"/>
        <c:axId val="182221824"/>
      </c:lineChart>
      <c:catAx>
        <c:axId val="182220288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pl-PL"/>
          </a:p>
        </c:txPr>
        <c:crossAx val="182221824"/>
        <c:crosses val="autoZero"/>
        <c:auto val="1"/>
        <c:lblAlgn val="ctr"/>
        <c:lblOffset val="100"/>
        <c:noMultiLvlLbl val="0"/>
      </c:catAx>
      <c:valAx>
        <c:axId val="182221824"/>
        <c:scaling>
          <c:orientation val="minMax"/>
          <c:max val="32000"/>
          <c:min val="24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220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C3B43-4AB6-4858-B823-D24D0427E7D6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0798D3AD-2BB4-4248-AD12-D40BE5EC5990}">
      <dgm:prSet phldrT="[Tekst]"/>
      <dgm:spPr/>
      <dgm:t>
        <a:bodyPr/>
        <a:lstStyle/>
        <a:p>
          <a:r>
            <a:rPr lang="pl-PL" b="1" dirty="0" smtClean="0"/>
            <a:t>środek opiekuńczo-wychowawczy</a:t>
          </a:r>
          <a:endParaRPr lang="pl-PL" b="1" dirty="0"/>
        </a:p>
      </dgm:t>
    </dgm:pt>
    <dgm:pt modelId="{8FBF0042-6937-40CA-BE1C-4552FC43BC89}" type="parTrans" cxnId="{427061FE-CBB8-4FF8-AC8A-732EF6C5427B}">
      <dgm:prSet/>
      <dgm:spPr/>
      <dgm:t>
        <a:bodyPr/>
        <a:lstStyle/>
        <a:p>
          <a:endParaRPr lang="pl-PL"/>
        </a:p>
      </dgm:t>
    </dgm:pt>
    <dgm:pt modelId="{A1DBBE53-627F-413E-AA83-5C185E1862D5}" type="sibTrans" cxnId="{427061FE-CBB8-4FF8-AC8A-732EF6C5427B}">
      <dgm:prSet/>
      <dgm:spPr/>
      <dgm:t>
        <a:bodyPr/>
        <a:lstStyle/>
        <a:p>
          <a:endParaRPr lang="pl-PL"/>
        </a:p>
      </dgm:t>
    </dgm:pt>
    <dgm:pt modelId="{FA7B34F1-23EB-4F7D-8FFF-F37E4EEEE4CF}">
      <dgm:prSet phldrT="[Tekst]"/>
      <dgm:spPr/>
      <dgm:t>
        <a:bodyPr/>
        <a:lstStyle/>
        <a:p>
          <a:r>
            <a:rPr lang="pl-PL" b="0" dirty="0" smtClean="0"/>
            <a:t>informacyjna</a:t>
          </a:r>
          <a:endParaRPr lang="pl-PL" b="0" dirty="0"/>
        </a:p>
      </dgm:t>
    </dgm:pt>
    <dgm:pt modelId="{50D307F5-57A1-4554-A417-D2EB0EBB7617}" type="parTrans" cxnId="{148063C7-9B48-4F9F-A8B3-49D8B0074A1A}">
      <dgm:prSet/>
      <dgm:spPr/>
      <dgm:t>
        <a:bodyPr/>
        <a:lstStyle/>
        <a:p>
          <a:endParaRPr lang="pl-PL"/>
        </a:p>
      </dgm:t>
    </dgm:pt>
    <dgm:pt modelId="{B526BF2B-408C-4A38-8E5B-231FADC6B2F1}" type="sibTrans" cxnId="{148063C7-9B48-4F9F-A8B3-49D8B0074A1A}">
      <dgm:prSet/>
      <dgm:spPr/>
      <dgm:t>
        <a:bodyPr/>
        <a:lstStyle/>
        <a:p>
          <a:endParaRPr lang="pl-PL"/>
        </a:p>
      </dgm:t>
    </dgm:pt>
    <dgm:pt modelId="{28633196-BF72-47F7-BEC3-DC63AA7B91AE}">
      <dgm:prSet phldrT="[Tekst]" custT="1"/>
      <dgm:spPr/>
      <dgm:t>
        <a:bodyPr/>
        <a:lstStyle/>
        <a:p>
          <a:r>
            <a:rPr lang="pl-PL" sz="1400" b="1" dirty="0" smtClean="0"/>
            <a:t>wychowawcza</a:t>
          </a:r>
          <a:endParaRPr lang="pl-PL" sz="1400" b="1" dirty="0"/>
        </a:p>
      </dgm:t>
    </dgm:pt>
    <dgm:pt modelId="{C9818FF7-25A2-4A9C-927C-5046383B13DF}" type="parTrans" cxnId="{4C3F6DFB-E73C-4E7C-9928-E26BEA3B8375}">
      <dgm:prSet/>
      <dgm:spPr/>
      <dgm:t>
        <a:bodyPr/>
        <a:lstStyle/>
        <a:p>
          <a:endParaRPr lang="pl-PL"/>
        </a:p>
      </dgm:t>
    </dgm:pt>
    <dgm:pt modelId="{DC49068E-74B0-48C0-A429-DA0CD311AA80}" type="sibTrans" cxnId="{4C3F6DFB-E73C-4E7C-9928-E26BEA3B8375}">
      <dgm:prSet/>
      <dgm:spPr/>
      <dgm:t>
        <a:bodyPr/>
        <a:lstStyle/>
        <a:p>
          <a:endParaRPr lang="pl-PL"/>
        </a:p>
      </dgm:t>
    </dgm:pt>
    <dgm:pt modelId="{85A633BD-C0F3-4A78-BADB-D18583A63DCD}">
      <dgm:prSet phldrT="[Tekst]" custT="1"/>
      <dgm:spPr/>
      <dgm:t>
        <a:bodyPr/>
        <a:lstStyle/>
        <a:p>
          <a:r>
            <a:rPr lang="pl-PL" sz="1600" b="1" dirty="0" smtClean="0"/>
            <a:t>kontrolna</a:t>
          </a:r>
          <a:endParaRPr lang="pl-PL" sz="1400" b="1" dirty="0"/>
        </a:p>
      </dgm:t>
    </dgm:pt>
    <dgm:pt modelId="{149A6AE7-BF9A-4DC2-ADC4-B5AE175905C4}" type="parTrans" cxnId="{8976EA5F-2C2F-468A-B07B-B23B68C8805E}">
      <dgm:prSet/>
      <dgm:spPr/>
      <dgm:t>
        <a:bodyPr/>
        <a:lstStyle/>
        <a:p>
          <a:endParaRPr lang="pl-PL"/>
        </a:p>
      </dgm:t>
    </dgm:pt>
    <dgm:pt modelId="{8AB391F2-78CB-4704-BC19-01E93CAAE0D9}" type="sibTrans" cxnId="{8976EA5F-2C2F-468A-B07B-B23B68C8805E}">
      <dgm:prSet/>
      <dgm:spPr/>
      <dgm:t>
        <a:bodyPr/>
        <a:lstStyle/>
        <a:p>
          <a:endParaRPr lang="pl-PL"/>
        </a:p>
      </dgm:t>
    </dgm:pt>
    <dgm:pt modelId="{04C872C9-F0FF-4209-A0E7-8A276305ABCC}">
      <dgm:prSet phldrT="[Tekst]" custT="1"/>
      <dgm:spPr>
        <a:solidFill>
          <a:srgbClr val="0070C0"/>
        </a:solidFill>
      </dgm:spPr>
      <dgm:t>
        <a:bodyPr/>
        <a:lstStyle/>
        <a:p>
          <a:r>
            <a:rPr lang="pl-PL" sz="1600" b="1" dirty="0" smtClean="0"/>
            <a:t>egzekucyjna</a:t>
          </a:r>
          <a:endParaRPr lang="pl-PL" sz="1400" b="1" dirty="0"/>
        </a:p>
      </dgm:t>
    </dgm:pt>
    <dgm:pt modelId="{13289A0D-53E2-4F7A-A4CE-483A681589EE}" type="parTrans" cxnId="{F2A528B0-9EAE-47BC-99F3-295F1C8AF550}">
      <dgm:prSet/>
      <dgm:spPr/>
      <dgm:t>
        <a:bodyPr/>
        <a:lstStyle/>
        <a:p>
          <a:endParaRPr lang="pl-PL"/>
        </a:p>
      </dgm:t>
    </dgm:pt>
    <dgm:pt modelId="{E3080E62-7070-4271-B572-7E17D840EC55}" type="sibTrans" cxnId="{F2A528B0-9EAE-47BC-99F3-295F1C8AF550}">
      <dgm:prSet/>
      <dgm:spPr/>
      <dgm:t>
        <a:bodyPr/>
        <a:lstStyle/>
        <a:p>
          <a:endParaRPr lang="pl-PL"/>
        </a:p>
      </dgm:t>
    </dgm:pt>
    <dgm:pt modelId="{7B40C412-5C24-4553-8C76-EDC09146133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sz="1600" b="1" dirty="0" smtClean="0"/>
            <a:t>pomocnicza</a:t>
          </a:r>
          <a:endParaRPr lang="pl-PL" sz="1400" b="1" dirty="0"/>
        </a:p>
      </dgm:t>
    </dgm:pt>
    <dgm:pt modelId="{8B729606-2A8B-45EB-9CD4-4D4E660897C7}" type="parTrans" cxnId="{4B3139E8-3F61-4373-9BB1-373B81514632}">
      <dgm:prSet/>
      <dgm:spPr/>
      <dgm:t>
        <a:bodyPr/>
        <a:lstStyle/>
        <a:p>
          <a:endParaRPr lang="pl-PL"/>
        </a:p>
      </dgm:t>
    </dgm:pt>
    <dgm:pt modelId="{B5E4EE57-3CE9-4407-AB7C-0D29BD4B5980}" type="sibTrans" cxnId="{4B3139E8-3F61-4373-9BB1-373B81514632}">
      <dgm:prSet/>
      <dgm:spPr/>
      <dgm:t>
        <a:bodyPr/>
        <a:lstStyle/>
        <a:p>
          <a:endParaRPr lang="pl-PL"/>
        </a:p>
      </dgm:t>
    </dgm:pt>
    <dgm:pt modelId="{84C9700A-C1C6-44F5-A7AC-4E0CD979CE50}" type="pres">
      <dgm:prSet presAssocID="{1ADC3B43-4AB6-4858-B823-D24D0427E7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345D5A-8860-4E98-9DB8-ECAB022B23B2}" type="pres">
      <dgm:prSet presAssocID="{0798D3AD-2BB4-4248-AD12-D40BE5EC5990}" presName="node" presStyleLbl="node1" presStyleIdx="0" presStyleCnt="6" custScaleX="13597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3E54D8-7988-4620-BBD8-DB3CE572F6AC}" type="pres">
      <dgm:prSet presAssocID="{0798D3AD-2BB4-4248-AD12-D40BE5EC5990}" presName="spNode" presStyleCnt="0"/>
      <dgm:spPr/>
    </dgm:pt>
    <dgm:pt modelId="{D24FF0AC-5773-4587-B8FA-BF7D199F5C3F}" type="pres">
      <dgm:prSet presAssocID="{A1DBBE53-627F-413E-AA83-5C185E1862D5}" presName="sibTrans" presStyleLbl="sibTrans1D1" presStyleIdx="0" presStyleCnt="6"/>
      <dgm:spPr/>
      <dgm:t>
        <a:bodyPr/>
        <a:lstStyle/>
        <a:p>
          <a:endParaRPr lang="pl-PL"/>
        </a:p>
      </dgm:t>
    </dgm:pt>
    <dgm:pt modelId="{D2289429-1EF9-4324-9225-62FAB7321054}" type="pres">
      <dgm:prSet presAssocID="{FA7B34F1-23EB-4F7D-8FFF-F37E4EEEE4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220E97-141E-4667-9EAC-63446038A536}" type="pres">
      <dgm:prSet presAssocID="{FA7B34F1-23EB-4F7D-8FFF-F37E4EEEE4CF}" presName="spNode" presStyleCnt="0"/>
      <dgm:spPr/>
    </dgm:pt>
    <dgm:pt modelId="{9353EB04-378B-46B0-A2C4-E31BDB3F93E6}" type="pres">
      <dgm:prSet presAssocID="{B526BF2B-408C-4A38-8E5B-231FADC6B2F1}" presName="sibTrans" presStyleLbl="sibTrans1D1" presStyleIdx="1" presStyleCnt="6"/>
      <dgm:spPr/>
      <dgm:t>
        <a:bodyPr/>
        <a:lstStyle/>
        <a:p>
          <a:endParaRPr lang="pl-PL"/>
        </a:p>
      </dgm:t>
    </dgm:pt>
    <dgm:pt modelId="{A5846CA5-53EB-4E5E-B8CF-ADE855EAAF23}" type="pres">
      <dgm:prSet presAssocID="{7B40C412-5C24-4553-8C76-EDC09146133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E8D22C-88BE-458E-BE9C-5355738CBBB3}" type="pres">
      <dgm:prSet presAssocID="{7B40C412-5C24-4553-8C76-EDC09146133F}" presName="spNode" presStyleCnt="0"/>
      <dgm:spPr/>
    </dgm:pt>
    <dgm:pt modelId="{993FC704-7870-4E81-B9CB-13192372FC83}" type="pres">
      <dgm:prSet presAssocID="{B5E4EE57-3CE9-4407-AB7C-0D29BD4B5980}" presName="sibTrans" presStyleLbl="sibTrans1D1" presStyleIdx="2" presStyleCnt="6"/>
      <dgm:spPr/>
      <dgm:t>
        <a:bodyPr/>
        <a:lstStyle/>
        <a:p>
          <a:endParaRPr lang="pl-PL"/>
        </a:p>
      </dgm:t>
    </dgm:pt>
    <dgm:pt modelId="{AEA8F5E3-5525-4DDB-B94C-06BA23288479}" type="pres">
      <dgm:prSet presAssocID="{28633196-BF72-47F7-BEC3-DC63AA7B91A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CE1FC9-2ED8-49EC-A37F-6870024DE54E}" type="pres">
      <dgm:prSet presAssocID="{28633196-BF72-47F7-BEC3-DC63AA7B91AE}" presName="spNode" presStyleCnt="0"/>
      <dgm:spPr/>
    </dgm:pt>
    <dgm:pt modelId="{E6FCCDF2-8079-42E3-B990-7D9FB2C7D6C7}" type="pres">
      <dgm:prSet presAssocID="{DC49068E-74B0-48C0-A429-DA0CD311AA80}" presName="sibTrans" presStyleLbl="sibTrans1D1" presStyleIdx="3" presStyleCnt="6"/>
      <dgm:spPr/>
      <dgm:t>
        <a:bodyPr/>
        <a:lstStyle/>
        <a:p>
          <a:endParaRPr lang="pl-PL"/>
        </a:p>
      </dgm:t>
    </dgm:pt>
    <dgm:pt modelId="{35A3CF02-D7A4-4B5B-B9CF-3A2C69D3A568}" type="pres">
      <dgm:prSet presAssocID="{85A633BD-C0F3-4A78-BADB-D18583A63DC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714DE0-1BA9-4EA9-B63C-1F9A02BC17B0}" type="pres">
      <dgm:prSet presAssocID="{85A633BD-C0F3-4A78-BADB-D18583A63DCD}" presName="spNode" presStyleCnt="0"/>
      <dgm:spPr/>
    </dgm:pt>
    <dgm:pt modelId="{AD34759C-7337-4504-8321-4E2FA0F0316D}" type="pres">
      <dgm:prSet presAssocID="{8AB391F2-78CB-4704-BC19-01E93CAAE0D9}" presName="sibTrans" presStyleLbl="sibTrans1D1" presStyleIdx="4" presStyleCnt="6"/>
      <dgm:spPr/>
      <dgm:t>
        <a:bodyPr/>
        <a:lstStyle/>
        <a:p>
          <a:endParaRPr lang="pl-PL"/>
        </a:p>
      </dgm:t>
    </dgm:pt>
    <dgm:pt modelId="{347CB673-2424-4EF7-A4B5-47FE8746A8CD}" type="pres">
      <dgm:prSet presAssocID="{04C872C9-F0FF-4209-A0E7-8A276305ABCC}" presName="node" presStyleLbl="node1" presStyleIdx="5" presStyleCnt="6" custScaleX="1114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5295A-378B-4576-8B74-54C3261712D2}" type="pres">
      <dgm:prSet presAssocID="{04C872C9-F0FF-4209-A0E7-8A276305ABCC}" presName="spNode" presStyleCnt="0"/>
      <dgm:spPr/>
    </dgm:pt>
    <dgm:pt modelId="{4D2F7A26-1CB0-45F5-9B4F-B3153DD3296E}" type="pres">
      <dgm:prSet presAssocID="{E3080E62-7070-4271-B572-7E17D840EC55}" presName="sibTrans" presStyleLbl="sibTrans1D1" presStyleIdx="5" presStyleCnt="6"/>
      <dgm:spPr/>
      <dgm:t>
        <a:bodyPr/>
        <a:lstStyle/>
        <a:p>
          <a:endParaRPr lang="pl-PL"/>
        </a:p>
      </dgm:t>
    </dgm:pt>
  </dgm:ptLst>
  <dgm:cxnLst>
    <dgm:cxn modelId="{AEF1878B-AED5-4DB5-8137-304F017C465A}" type="presOf" srcId="{E3080E62-7070-4271-B572-7E17D840EC55}" destId="{4D2F7A26-1CB0-45F5-9B4F-B3153DD3296E}" srcOrd="0" destOrd="0" presId="urn:microsoft.com/office/officeart/2005/8/layout/cycle5"/>
    <dgm:cxn modelId="{4B3139E8-3F61-4373-9BB1-373B81514632}" srcId="{1ADC3B43-4AB6-4858-B823-D24D0427E7D6}" destId="{7B40C412-5C24-4553-8C76-EDC09146133F}" srcOrd="2" destOrd="0" parTransId="{8B729606-2A8B-45EB-9CD4-4D4E660897C7}" sibTransId="{B5E4EE57-3CE9-4407-AB7C-0D29BD4B5980}"/>
    <dgm:cxn modelId="{42502379-6076-4EBD-A4E2-0FBB45EB1667}" type="presOf" srcId="{A1DBBE53-627F-413E-AA83-5C185E1862D5}" destId="{D24FF0AC-5773-4587-B8FA-BF7D199F5C3F}" srcOrd="0" destOrd="0" presId="urn:microsoft.com/office/officeart/2005/8/layout/cycle5"/>
    <dgm:cxn modelId="{30577AF8-5A93-47E7-B416-F9E00F35C171}" type="presOf" srcId="{DC49068E-74B0-48C0-A429-DA0CD311AA80}" destId="{E6FCCDF2-8079-42E3-B990-7D9FB2C7D6C7}" srcOrd="0" destOrd="0" presId="urn:microsoft.com/office/officeart/2005/8/layout/cycle5"/>
    <dgm:cxn modelId="{E3E05C2F-93AC-4E23-AAB4-63EF6BDDD115}" type="presOf" srcId="{1ADC3B43-4AB6-4858-B823-D24D0427E7D6}" destId="{84C9700A-C1C6-44F5-A7AC-4E0CD979CE50}" srcOrd="0" destOrd="0" presId="urn:microsoft.com/office/officeart/2005/8/layout/cycle5"/>
    <dgm:cxn modelId="{4C3F6DFB-E73C-4E7C-9928-E26BEA3B8375}" srcId="{1ADC3B43-4AB6-4858-B823-D24D0427E7D6}" destId="{28633196-BF72-47F7-BEC3-DC63AA7B91AE}" srcOrd="3" destOrd="0" parTransId="{C9818FF7-25A2-4A9C-927C-5046383B13DF}" sibTransId="{DC49068E-74B0-48C0-A429-DA0CD311AA80}"/>
    <dgm:cxn modelId="{A8CA297A-178B-4DF9-B1A8-D9C376784677}" type="presOf" srcId="{FA7B34F1-23EB-4F7D-8FFF-F37E4EEEE4CF}" destId="{D2289429-1EF9-4324-9225-62FAB7321054}" srcOrd="0" destOrd="0" presId="urn:microsoft.com/office/officeart/2005/8/layout/cycle5"/>
    <dgm:cxn modelId="{F2A528B0-9EAE-47BC-99F3-295F1C8AF550}" srcId="{1ADC3B43-4AB6-4858-B823-D24D0427E7D6}" destId="{04C872C9-F0FF-4209-A0E7-8A276305ABCC}" srcOrd="5" destOrd="0" parTransId="{13289A0D-53E2-4F7A-A4CE-483A681589EE}" sibTransId="{E3080E62-7070-4271-B572-7E17D840EC55}"/>
    <dgm:cxn modelId="{808EF9D8-0C69-451D-A655-DF639AC09E2C}" type="presOf" srcId="{04C872C9-F0FF-4209-A0E7-8A276305ABCC}" destId="{347CB673-2424-4EF7-A4B5-47FE8746A8CD}" srcOrd="0" destOrd="0" presId="urn:microsoft.com/office/officeart/2005/8/layout/cycle5"/>
    <dgm:cxn modelId="{F44964F9-6780-4A75-8D83-C2D808B678F6}" type="presOf" srcId="{7B40C412-5C24-4553-8C76-EDC09146133F}" destId="{A5846CA5-53EB-4E5E-B8CF-ADE855EAAF23}" srcOrd="0" destOrd="0" presId="urn:microsoft.com/office/officeart/2005/8/layout/cycle5"/>
    <dgm:cxn modelId="{C5A53E03-2F3B-43ED-B1DD-02057019A519}" type="presOf" srcId="{85A633BD-C0F3-4A78-BADB-D18583A63DCD}" destId="{35A3CF02-D7A4-4B5B-B9CF-3A2C69D3A568}" srcOrd="0" destOrd="0" presId="urn:microsoft.com/office/officeart/2005/8/layout/cycle5"/>
    <dgm:cxn modelId="{148063C7-9B48-4F9F-A8B3-49D8B0074A1A}" srcId="{1ADC3B43-4AB6-4858-B823-D24D0427E7D6}" destId="{FA7B34F1-23EB-4F7D-8FFF-F37E4EEEE4CF}" srcOrd="1" destOrd="0" parTransId="{50D307F5-57A1-4554-A417-D2EB0EBB7617}" sibTransId="{B526BF2B-408C-4A38-8E5B-231FADC6B2F1}"/>
    <dgm:cxn modelId="{155440E4-F650-407F-9FF6-1267862A7844}" type="presOf" srcId="{B5E4EE57-3CE9-4407-AB7C-0D29BD4B5980}" destId="{993FC704-7870-4E81-B9CB-13192372FC83}" srcOrd="0" destOrd="0" presId="urn:microsoft.com/office/officeart/2005/8/layout/cycle5"/>
    <dgm:cxn modelId="{57012A10-A4D2-4350-80EE-5983FF434900}" type="presOf" srcId="{8AB391F2-78CB-4704-BC19-01E93CAAE0D9}" destId="{AD34759C-7337-4504-8321-4E2FA0F0316D}" srcOrd="0" destOrd="0" presId="urn:microsoft.com/office/officeart/2005/8/layout/cycle5"/>
    <dgm:cxn modelId="{94CD91AE-FFC8-4E35-B275-B617104D6C3C}" type="presOf" srcId="{B526BF2B-408C-4A38-8E5B-231FADC6B2F1}" destId="{9353EB04-378B-46B0-A2C4-E31BDB3F93E6}" srcOrd="0" destOrd="0" presId="urn:microsoft.com/office/officeart/2005/8/layout/cycle5"/>
    <dgm:cxn modelId="{7874F102-38E9-4B62-91ED-3B0307D7D3A0}" type="presOf" srcId="{0798D3AD-2BB4-4248-AD12-D40BE5EC5990}" destId="{B7345D5A-8860-4E98-9DB8-ECAB022B23B2}" srcOrd="0" destOrd="0" presId="urn:microsoft.com/office/officeart/2005/8/layout/cycle5"/>
    <dgm:cxn modelId="{C6A3A8B7-4668-4F5E-9B5A-F579F2B3DDC9}" type="presOf" srcId="{28633196-BF72-47F7-BEC3-DC63AA7B91AE}" destId="{AEA8F5E3-5525-4DDB-B94C-06BA23288479}" srcOrd="0" destOrd="0" presId="urn:microsoft.com/office/officeart/2005/8/layout/cycle5"/>
    <dgm:cxn modelId="{8976EA5F-2C2F-468A-B07B-B23B68C8805E}" srcId="{1ADC3B43-4AB6-4858-B823-D24D0427E7D6}" destId="{85A633BD-C0F3-4A78-BADB-D18583A63DCD}" srcOrd="4" destOrd="0" parTransId="{149A6AE7-BF9A-4DC2-ADC4-B5AE175905C4}" sibTransId="{8AB391F2-78CB-4704-BC19-01E93CAAE0D9}"/>
    <dgm:cxn modelId="{427061FE-CBB8-4FF8-AC8A-732EF6C5427B}" srcId="{1ADC3B43-4AB6-4858-B823-D24D0427E7D6}" destId="{0798D3AD-2BB4-4248-AD12-D40BE5EC5990}" srcOrd="0" destOrd="0" parTransId="{8FBF0042-6937-40CA-BE1C-4552FC43BC89}" sibTransId="{A1DBBE53-627F-413E-AA83-5C185E1862D5}"/>
    <dgm:cxn modelId="{1901AD93-E55A-496A-B3C1-8B241BEBE2FF}" type="presParOf" srcId="{84C9700A-C1C6-44F5-A7AC-4E0CD979CE50}" destId="{B7345D5A-8860-4E98-9DB8-ECAB022B23B2}" srcOrd="0" destOrd="0" presId="urn:microsoft.com/office/officeart/2005/8/layout/cycle5"/>
    <dgm:cxn modelId="{7C2C7369-B6D3-409E-877E-73E8D2BE9CCE}" type="presParOf" srcId="{84C9700A-C1C6-44F5-A7AC-4E0CD979CE50}" destId="{763E54D8-7988-4620-BBD8-DB3CE572F6AC}" srcOrd="1" destOrd="0" presId="urn:microsoft.com/office/officeart/2005/8/layout/cycle5"/>
    <dgm:cxn modelId="{6204F9B0-7229-4CBB-A276-E523ED95AF7A}" type="presParOf" srcId="{84C9700A-C1C6-44F5-A7AC-4E0CD979CE50}" destId="{D24FF0AC-5773-4587-B8FA-BF7D199F5C3F}" srcOrd="2" destOrd="0" presId="urn:microsoft.com/office/officeart/2005/8/layout/cycle5"/>
    <dgm:cxn modelId="{25AF2825-B950-4F28-BE21-8FA64AA52F40}" type="presParOf" srcId="{84C9700A-C1C6-44F5-A7AC-4E0CD979CE50}" destId="{D2289429-1EF9-4324-9225-62FAB7321054}" srcOrd="3" destOrd="0" presId="urn:microsoft.com/office/officeart/2005/8/layout/cycle5"/>
    <dgm:cxn modelId="{8861B116-B8CF-4D39-AFE1-267D1DA36EAF}" type="presParOf" srcId="{84C9700A-C1C6-44F5-A7AC-4E0CD979CE50}" destId="{E6220E97-141E-4667-9EAC-63446038A536}" srcOrd="4" destOrd="0" presId="urn:microsoft.com/office/officeart/2005/8/layout/cycle5"/>
    <dgm:cxn modelId="{F36DF7D5-64EA-4A57-9731-3D36D8E02E74}" type="presParOf" srcId="{84C9700A-C1C6-44F5-A7AC-4E0CD979CE50}" destId="{9353EB04-378B-46B0-A2C4-E31BDB3F93E6}" srcOrd="5" destOrd="0" presId="urn:microsoft.com/office/officeart/2005/8/layout/cycle5"/>
    <dgm:cxn modelId="{3938C754-A631-4C3C-B650-FDCB79A44561}" type="presParOf" srcId="{84C9700A-C1C6-44F5-A7AC-4E0CD979CE50}" destId="{A5846CA5-53EB-4E5E-B8CF-ADE855EAAF23}" srcOrd="6" destOrd="0" presId="urn:microsoft.com/office/officeart/2005/8/layout/cycle5"/>
    <dgm:cxn modelId="{7BD37FC1-E527-479B-8B49-05A637A996B4}" type="presParOf" srcId="{84C9700A-C1C6-44F5-A7AC-4E0CD979CE50}" destId="{E5E8D22C-88BE-458E-BE9C-5355738CBBB3}" srcOrd="7" destOrd="0" presId="urn:microsoft.com/office/officeart/2005/8/layout/cycle5"/>
    <dgm:cxn modelId="{C715207C-19AD-4AB7-A6CA-3093DAF6507D}" type="presParOf" srcId="{84C9700A-C1C6-44F5-A7AC-4E0CD979CE50}" destId="{993FC704-7870-4E81-B9CB-13192372FC83}" srcOrd="8" destOrd="0" presId="urn:microsoft.com/office/officeart/2005/8/layout/cycle5"/>
    <dgm:cxn modelId="{8566FB28-7BA2-4E4B-91F9-1BFA47154A9E}" type="presParOf" srcId="{84C9700A-C1C6-44F5-A7AC-4E0CD979CE50}" destId="{AEA8F5E3-5525-4DDB-B94C-06BA23288479}" srcOrd="9" destOrd="0" presId="urn:microsoft.com/office/officeart/2005/8/layout/cycle5"/>
    <dgm:cxn modelId="{F9B8CE65-EA4C-40AD-B78F-AE1DE1E39F52}" type="presParOf" srcId="{84C9700A-C1C6-44F5-A7AC-4E0CD979CE50}" destId="{F9CE1FC9-2ED8-49EC-A37F-6870024DE54E}" srcOrd="10" destOrd="0" presId="urn:microsoft.com/office/officeart/2005/8/layout/cycle5"/>
    <dgm:cxn modelId="{70EF36E7-939A-45E7-B58F-B81203E50E5A}" type="presParOf" srcId="{84C9700A-C1C6-44F5-A7AC-4E0CD979CE50}" destId="{E6FCCDF2-8079-42E3-B990-7D9FB2C7D6C7}" srcOrd="11" destOrd="0" presId="urn:microsoft.com/office/officeart/2005/8/layout/cycle5"/>
    <dgm:cxn modelId="{6E044E52-C81C-4867-AA78-209B74801CDD}" type="presParOf" srcId="{84C9700A-C1C6-44F5-A7AC-4E0CD979CE50}" destId="{35A3CF02-D7A4-4B5B-B9CF-3A2C69D3A568}" srcOrd="12" destOrd="0" presId="urn:microsoft.com/office/officeart/2005/8/layout/cycle5"/>
    <dgm:cxn modelId="{3B02B4C6-C21C-456E-83A5-B71097500AA7}" type="presParOf" srcId="{84C9700A-C1C6-44F5-A7AC-4E0CD979CE50}" destId="{43714DE0-1BA9-4EA9-B63C-1F9A02BC17B0}" srcOrd="13" destOrd="0" presId="urn:microsoft.com/office/officeart/2005/8/layout/cycle5"/>
    <dgm:cxn modelId="{876ADB1D-28E1-45FA-98A1-587425AC35FE}" type="presParOf" srcId="{84C9700A-C1C6-44F5-A7AC-4E0CD979CE50}" destId="{AD34759C-7337-4504-8321-4E2FA0F0316D}" srcOrd="14" destOrd="0" presId="urn:microsoft.com/office/officeart/2005/8/layout/cycle5"/>
    <dgm:cxn modelId="{2222374F-F6EA-4DCC-B555-C703A5011DD3}" type="presParOf" srcId="{84C9700A-C1C6-44F5-A7AC-4E0CD979CE50}" destId="{347CB673-2424-4EF7-A4B5-47FE8746A8CD}" srcOrd="15" destOrd="0" presId="urn:microsoft.com/office/officeart/2005/8/layout/cycle5"/>
    <dgm:cxn modelId="{596EC76F-FEE1-4D37-80C3-AF0CB54011A2}" type="presParOf" srcId="{84C9700A-C1C6-44F5-A7AC-4E0CD979CE50}" destId="{E4C5295A-378B-4576-8B74-54C3261712D2}" srcOrd="16" destOrd="0" presId="urn:microsoft.com/office/officeart/2005/8/layout/cycle5"/>
    <dgm:cxn modelId="{7630276C-CDD1-4EF7-AD69-AF19047301EF}" type="presParOf" srcId="{84C9700A-C1C6-44F5-A7AC-4E0CD979CE50}" destId="{4D2F7A26-1CB0-45F5-9B4F-B3153DD3296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65118-2D71-4FA2-B1B3-09376220C7BE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7174247-9057-40F0-B82C-96F0465A43D0}">
      <dgm:prSet phldrT="[Tekst]"/>
      <dgm:spPr/>
      <dgm:t>
        <a:bodyPr/>
        <a:lstStyle/>
        <a:p>
          <a:r>
            <a:rPr lang="pl-PL" dirty="0" smtClean="0"/>
            <a:t>Model kurateli sądowej</a:t>
          </a:r>
          <a:endParaRPr lang="pl-PL" dirty="0"/>
        </a:p>
      </dgm:t>
    </dgm:pt>
    <dgm:pt modelId="{117D7A76-BF86-446C-BA1C-B62DC064CDA0}" type="parTrans" cxnId="{CFB064DA-6A6F-4F80-A6DD-D47D06F608C2}">
      <dgm:prSet/>
      <dgm:spPr/>
      <dgm:t>
        <a:bodyPr/>
        <a:lstStyle/>
        <a:p>
          <a:endParaRPr lang="pl-PL"/>
        </a:p>
      </dgm:t>
    </dgm:pt>
    <dgm:pt modelId="{1411AA0E-AE18-45F5-8866-5DFF6D426753}" type="sibTrans" cxnId="{CFB064DA-6A6F-4F80-A6DD-D47D06F608C2}">
      <dgm:prSet/>
      <dgm:spPr/>
      <dgm:t>
        <a:bodyPr/>
        <a:lstStyle/>
        <a:p>
          <a:endParaRPr lang="pl-PL"/>
        </a:p>
      </dgm:t>
    </dgm:pt>
    <dgm:pt modelId="{29BD57CC-0266-486D-8358-80AACA324E37}">
      <dgm:prSet phldrT="[Tekst]"/>
      <dgm:spPr/>
      <dgm:t>
        <a:bodyPr/>
        <a:lstStyle/>
        <a:p>
          <a:r>
            <a:rPr lang="pl-PL" b="1" dirty="0" smtClean="0"/>
            <a:t>aspekt metodyczny</a:t>
          </a:r>
          <a:r>
            <a:rPr lang="pl-PL" dirty="0" smtClean="0"/>
            <a:t> </a:t>
          </a:r>
          <a:endParaRPr lang="pl-PL" dirty="0"/>
        </a:p>
      </dgm:t>
    </dgm:pt>
    <dgm:pt modelId="{507B0B90-DA0D-4D41-8D3E-FD2C9D1756B4}" type="parTrans" cxnId="{16C4EAC7-2631-4E78-90CD-5610FF79DAFB}">
      <dgm:prSet/>
      <dgm:spPr/>
      <dgm:t>
        <a:bodyPr/>
        <a:lstStyle/>
        <a:p>
          <a:endParaRPr lang="pl-PL"/>
        </a:p>
      </dgm:t>
    </dgm:pt>
    <dgm:pt modelId="{E753FF12-047F-4674-A57D-E03779379FDD}" type="sibTrans" cxnId="{16C4EAC7-2631-4E78-90CD-5610FF79DAFB}">
      <dgm:prSet/>
      <dgm:spPr/>
      <dgm:t>
        <a:bodyPr/>
        <a:lstStyle/>
        <a:p>
          <a:endParaRPr lang="pl-PL"/>
        </a:p>
      </dgm:t>
    </dgm:pt>
    <dgm:pt modelId="{B351B961-2D75-4CEF-A15E-86741FF64ED1}">
      <dgm:prSet phldrT="[Tekst]"/>
      <dgm:spPr/>
      <dgm:t>
        <a:bodyPr/>
        <a:lstStyle/>
        <a:p>
          <a:r>
            <a:rPr lang="pl-PL" b="1" dirty="0" smtClean="0"/>
            <a:t>aspekt logistyczny</a:t>
          </a:r>
          <a:endParaRPr lang="pl-PL" dirty="0"/>
        </a:p>
      </dgm:t>
    </dgm:pt>
    <dgm:pt modelId="{AE7DDB02-9887-4E83-A898-010E002F3BDF}" type="parTrans" cxnId="{AC15C9AB-F342-41A2-A8B8-B70193395FD1}">
      <dgm:prSet/>
      <dgm:spPr/>
      <dgm:t>
        <a:bodyPr/>
        <a:lstStyle/>
        <a:p>
          <a:endParaRPr lang="pl-PL"/>
        </a:p>
      </dgm:t>
    </dgm:pt>
    <dgm:pt modelId="{B7A5C7F0-ADB5-4B39-9600-A537A30E3792}" type="sibTrans" cxnId="{AC15C9AB-F342-41A2-A8B8-B70193395FD1}">
      <dgm:prSet/>
      <dgm:spPr/>
      <dgm:t>
        <a:bodyPr/>
        <a:lstStyle/>
        <a:p>
          <a:endParaRPr lang="pl-PL"/>
        </a:p>
      </dgm:t>
    </dgm:pt>
    <dgm:pt modelId="{8A689D78-AE0F-4756-87F3-20A8051C8D1C}">
      <dgm:prSet/>
      <dgm:spPr/>
      <dgm:t>
        <a:bodyPr/>
        <a:lstStyle/>
        <a:p>
          <a:r>
            <a:rPr lang="pl-PL" b="1" dirty="0" smtClean="0"/>
            <a:t>aspekt systemowy</a:t>
          </a:r>
          <a:endParaRPr lang="pl-PL" b="1" dirty="0"/>
        </a:p>
      </dgm:t>
    </dgm:pt>
    <dgm:pt modelId="{34AF1B00-8966-4491-8722-0F443F7C0A74}" type="parTrans" cxnId="{AA03C062-75B0-4A6E-AE09-7985E73EF27A}">
      <dgm:prSet/>
      <dgm:spPr/>
      <dgm:t>
        <a:bodyPr/>
        <a:lstStyle/>
        <a:p>
          <a:endParaRPr lang="pl-PL"/>
        </a:p>
      </dgm:t>
    </dgm:pt>
    <dgm:pt modelId="{73284536-1A71-43C6-A533-10EB72BD7289}" type="sibTrans" cxnId="{AA03C062-75B0-4A6E-AE09-7985E73EF27A}">
      <dgm:prSet/>
      <dgm:spPr/>
      <dgm:t>
        <a:bodyPr/>
        <a:lstStyle/>
        <a:p>
          <a:endParaRPr lang="pl-PL"/>
        </a:p>
      </dgm:t>
    </dgm:pt>
    <dgm:pt modelId="{789859B1-686A-4134-BF35-82307DE44A40}">
      <dgm:prSet/>
      <dgm:spPr/>
      <dgm:t>
        <a:bodyPr/>
        <a:lstStyle/>
        <a:p>
          <a:r>
            <a:rPr lang="pl-PL" smtClean="0"/>
            <a:t>należy wyróżnić się 4 główne rodzaje kurateli sądowej dla nieletnich: kuratelę kontrolną, kuratelę typu </a:t>
          </a:r>
          <a:r>
            <a:rPr lang="pl-PL" i="1" smtClean="0"/>
            <a:t>casework</a:t>
          </a:r>
          <a:r>
            <a:rPr lang="pl-PL" smtClean="0"/>
            <a:t> (inaczej kuratelę psychoterapeutyczną), kuratelę kontroli i opieki aktywizującej oraz kuratelę wychowawczą</a:t>
          </a:r>
          <a:endParaRPr lang="pl-PL"/>
        </a:p>
      </dgm:t>
    </dgm:pt>
    <dgm:pt modelId="{5AF1EBA1-00E7-4FD6-A155-1E5EA34524F8}" type="parTrans" cxnId="{25F94EB0-8374-4FB9-9AC7-597B6ED3C5BA}">
      <dgm:prSet/>
      <dgm:spPr/>
      <dgm:t>
        <a:bodyPr/>
        <a:lstStyle/>
        <a:p>
          <a:endParaRPr lang="pl-PL"/>
        </a:p>
      </dgm:t>
    </dgm:pt>
    <dgm:pt modelId="{4115E25B-151A-4D41-93BE-EC531C88EF66}" type="sibTrans" cxnId="{25F94EB0-8374-4FB9-9AC7-597B6ED3C5BA}">
      <dgm:prSet/>
      <dgm:spPr/>
      <dgm:t>
        <a:bodyPr/>
        <a:lstStyle/>
        <a:p>
          <a:endParaRPr lang="pl-PL"/>
        </a:p>
      </dgm:t>
    </dgm:pt>
    <dgm:pt modelId="{0F18728F-D607-4147-91E8-DA08CC374AD1}">
      <dgm:prSet/>
      <dgm:spPr/>
      <dgm:t>
        <a:bodyPr/>
        <a:lstStyle/>
        <a:p>
          <a:r>
            <a:rPr lang="pl-PL" smtClean="0"/>
            <a:t>zawodowy model kurateli, model zawodowo-społeczny, model społeczno-zawodowo oraz (wyłącznie hipotetycznie) społeczny model kurateli</a:t>
          </a:r>
          <a:endParaRPr lang="pl-PL"/>
        </a:p>
      </dgm:t>
    </dgm:pt>
    <dgm:pt modelId="{62623D8D-0713-4321-9172-687527D05C21}" type="parTrans" cxnId="{054FDB91-E2DA-4689-A674-C51F440795AC}">
      <dgm:prSet/>
      <dgm:spPr/>
      <dgm:t>
        <a:bodyPr/>
        <a:lstStyle/>
        <a:p>
          <a:endParaRPr lang="pl-PL"/>
        </a:p>
      </dgm:t>
    </dgm:pt>
    <dgm:pt modelId="{80AF8FF9-AEE6-40F8-B656-FC862972F017}" type="sibTrans" cxnId="{054FDB91-E2DA-4689-A674-C51F440795AC}">
      <dgm:prSet/>
      <dgm:spPr/>
      <dgm:t>
        <a:bodyPr/>
        <a:lstStyle/>
        <a:p>
          <a:endParaRPr lang="pl-PL"/>
        </a:p>
      </dgm:t>
    </dgm:pt>
    <dgm:pt modelId="{005AFAF4-9403-43CF-8FCD-86E102D62927}">
      <dgm:prSet/>
      <dgm:spPr/>
      <dgm:t>
        <a:bodyPr/>
        <a:lstStyle/>
        <a:p>
          <a:r>
            <a:rPr lang="pl-PL" dirty="0" smtClean="0"/>
            <a:t>ukształtowany jako immanentna i pomocniczą cześć wymiaru sprawiedliwości czy też jako odrębną (autonomiczną) od sądownictwa instytucję powołaną do wykonywania orzeczeń</a:t>
          </a:r>
          <a:endParaRPr lang="pl-PL" dirty="0"/>
        </a:p>
      </dgm:t>
    </dgm:pt>
    <dgm:pt modelId="{D0F1623B-1A77-4EE6-88DE-A4A3593B8159}" type="parTrans" cxnId="{8776558E-AB49-4E67-9EA1-B5172A69A6A3}">
      <dgm:prSet/>
      <dgm:spPr/>
      <dgm:t>
        <a:bodyPr/>
        <a:lstStyle/>
        <a:p>
          <a:endParaRPr lang="pl-PL"/>
        </a:p>
      </dgm:t>
    </dgm:pt>
    <dgm:pt modelId="{22E12C15-6F53-4CC6-8422-8A2DDACA611D}" type="sibTrans" cxnId="{8776558E-AB49-4E67-9EA1-B5172A69A6A3}">
      <dgm:prSet/>
      <dgm:spPr/>
      <dgm:t>
        <a:bodyPr/>
        <a:lstStyle/>
        <a:p>
          <a:endParaRPr lang="pl-PL"/>
        </a:p>
      </dgm:t>
    </dgm:pt>
    <dgm:pt modelId="{B9C96D34-5FC9-48D3-B2B3-BBE93A648521}" type="pres">
      <dgm:prSet presAssocID="{DA765118-2D71-4FA2-B1B3-09376220C7B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9D8422C-4883-4F59-8A40-CFB69173FD2A}" type="pres">
      <dgm:prSet presAssocID="{47174247-9057-40F0-B82C-96F0465A43D0}" presName="vertOne" presStyleCnt="0"/>
      <dgm:spPr/>
    </dgm:pt>
    <dgm:pt modelId="{28090CC8-0EC6-4342-9541-18226ED2B581}" type="pres">
      <dgm:prSet presAssocID="{47174247-9057-40F0-B82C-96F0465A43D0}" presName="txOne" presStyleLbl="node0" presStyleIdx="0" presStyleCnt="1" custScaleY="2720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D91AAB5-9BAF-4087-9BE5-4555FDFB57CD}" type="pres">
      <dgm:prSet presAssocID="{47174247-9057-40F0-B82C-96F0465A43D0}" presName="parTransOne" presStyleCnt="0"/>
      <dgm:spPr/>
    </dgm:pt>
    <dgm:pt modelId="{E3853B1C-998B-4ECD-8162-09F5B29DAA49}" type="pres">
      <dgm:prSet presAssocID="{47174247-9057-40F0-B82C-96F0465A43D0}" presName="horzOne" presStyleCnt="0"/>
      <dgm:spPr/>
    </dgm:pt>
    <dgm:pt modelId="{B145BB0C-4BBB-4F98-B838-CEE3B84B2C15}" type="pres">
      <dgm:prSet presAssocID="{29BD57CC-0266-486D-8358-80AACA324E37}" presName="vertTwo" presStyleCnt="0"/>
      <dgm:spPr/>
    </dgm:pt>
    <dgm:pt modelId="{3C4972D6-3945-4457-8C6C-8D7463618DBC}" type="pres">
      <dgm:prSet presAssocID="{29BD57CC-0266-486D-8358-80AACA324E37}" presName="txTwo" presStyleLbl="node2" presStyleIdx="0" presStyleCnt="3" custScaleY="337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3C8FDBC-6051-4A74-BE2E-8BFE8BC5BF43}" type="pres">
      <dgm:prSet presAssocID="{29BD57CC-0266-486D-8358-80AACA324E37}" presName="parTransTwo" presStyleCnt="0"/>
      <dgm:spPr/>
    </dgm:pt>
    <dgm:pt modelId="{A4DB93DB-CB2D-4FBD-B5FE-3E08EC6FF1B2}" type="pres">
      <dgm:prSet presAssocID="{29BD57CC-0266-486D-8358-80AACA324E37}" presName="horzTwo" presStyleCnt="0"/>
      <dgm:spPr/>
    </dgm:pt>
    <dgm:pt modelId="{94DB2C18-47F9-415B-AC87-09AC3B4275B2}" type="pres">
      <dgm:prSet presAssocID="{789859B1-686A-4134-BF35-82307DE44A40}" presName="vertThree" presStyleCnt="0"/>
      <dgm:spPr/>
    </dgm:pt>
    <dgm:pt modelId="{102BEDC0-1EC3-4273-9A9C-F812CF12FC9E}" type="pres">
      <dgm:prSet presAssocID="{789859B1-686A-4134-BF35-82307DE44A4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EF585A0-A5EA-462B-8C8F-DDEE9D414FC9}" type="pres">
      <dgm:prSet presAssocID="{789859B1-686A-4134-BF35-82307DE44A40}" presName="horzThree" presStyleCnt="0"/>
      <dgm:spPr/>
    </dgm:pt>
    <dgm:pt modelId="{1AE2629F-AF23-4036-A316-5B14E16CB903}" type="pres">
      <dgm:prSet presAssocID="{E753FF12-047F-4674-A57D-E03779379FDD}" presName="sibSpaceTwo" presStyleCnt="0"/>
      <dgm:spPr/>
    </dgm:pt>
    <dgm:pt modelId="{72B04841-6B4B-425F-88D9-D7EEA01539F5}" type="pres">
      <dgm:prSet presAssocID="{B351B961-2D75-4CEF-A15E-86741FF64ED1}" presName="vertTwo" presStyleCnt="0"/>
      <dgm:spPr/>
    </dgm:pt>
    <dgm:pt modelId="{08254ADB-9361-4D99-BFE6-A31AA368DAF0}" type="pres">
      <dgm:prSet presAssocID="{B351B961-2D75-4CEF-A15E-86741FF64ED1}" presName="txTwo" presStyleLbl="node2" presStyleIdx="1" presStyleCnt="3" custScaleY="337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23DDD28-AB2F-4984-A19B-D61449322813}" type="pres">
      <dgm:prSet presAssocID="{B351B961-2D75-4CEF-A15E-86741FF64ED1}" presName="parTransTwo" presStyleCnt="0"/>
      <dgm:spPr/>
    </dgm:pt>
    <dgm:pt modelId="{140A0337-D383-43C9-A0BD-2A863875D333}" type="pres">
      <dgm:prSet presAssocID="{B351B961-2D75-4CEF-A15E-86741FF64ED1}" presName="horzTwo" presStyleCnt="0"/>
      <dgm:spPr/>
    </dgm:pt>
    <dgm:pt modelId="{82E585C7-9713-48DD-8158-209F75B52D8F}" type="pres">
      <dgm:prSet presAssocID="{0F18728F-D607-4147-91E8-DA08CC374AD1}" presName="vertThree" presStyleCnt="0"/>
      <dgm:spPr/>
    </dgm:pt>
    <dgm:pt modelId="{7DBF5F89-9564-48DD-BA0F-00389A4EA9EA}" type="pres">
      <dgm:prSet presAssocID="{0F18728F-D607-4147-91E8-DA08CC374AD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3EEA8E5-3D82-4857-9D2D-238983BF75A8}" type="pres">
      <dgm:prSet presAssocID="{0F18728F-D607-4147-91E8-DA08CC374AD1}" presName="horzThree" presStyleCnt="0"/>
      <dgm:spPr/>
    </dgm:pt>
    <dgm:pt modelId="{34E5028A-5440-4E68-8851-4BCB3CF18014}" type="pres">
      <dgm:prSet presAssocID="{B7A5C7F0-ADB5-4B39-9600-A537A30E3792}" presName="sibSpaceTwo" presStyleCnt="0"/>
      <dgm:spPr/>
    </dgm:pt>
    <dgm:pt modelId="{F791B8D2-880C-42F3-B65D-F79E8CE3713B}" type="pres">
      <dgm:prSet presAssocID="{8A689D78-AE0F-4756-87F3-20A8051C8D1C}" presName="vertTwo" presStyleCnt="0"/>
      <dgm:spPr/>
    </dgm:pt>
    <dgm:pt modelId="{8DB0C4D4-19C6-44A3-9A40-A694E104A688}" type="pres">
      <dgm:prSet presAssocID="{8A689D78-AE0F-4756-87F3-20A8051C8D1C}" presName="txTwo" presStyleLbl="node2" presStyleIdx="2" presStyleCnt="3" custScaleY="3395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F583E4-2B34-4F32-9F46-061145E0A059}" type="pres">
      <dgm:prSet presAssocID="{8A689D78-AE0F-4756-87F3-20A8051C8D1C}" presName="parTransTwo" presStyleCnt="0"/>
      <dgm:spPr/>
    </dgm:pt>
    <dgm:pt modelId="{6A4C4B0F-948B-46C9-A7A6-A28B993E2199}" type="pres">
      <dgm:prSet presAssocID="{8A689D78-AE0F-4756-87F3-20A8051C8D1C}" presName="horzTwo" presStyleCnt="0"/>
      <dgm:spPr/>
    </dgm:pt>
    <dgm:pt modelId="{9FFD99C6-8527-4E22-ACFE-0E0B87383268}" type="pres">
      <dgm:prSet presAssocID="{005AFAF4-9403-43CF-8FCD-86E102D62927}" presName="vertThree" presStyleCnt="0"/>
      <dgm:spPr/>
    </dgm:pt>
    <dgm:pt modelId="{8947E00B-48AD-4006-9780-3BB34A4FBA4A}" type="pres">
      <dgm:prSet presAssocID="{005AFAF4-9403-43CF-8FCD-86E102D62927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630B2CC-C03B-49A1-81C6-67B8D89BCCEC}" type="pres">
      <dgm:prSet presAssocID="{005AFAF4-9403-43CF-8FCD-86E102D62927}" presName="horzThree" presStyleCnt="0"/>
      <dgm:spPr/>
    </dgm:pt>
  </dgm:ptLst>
  <dgm:cxnLst>
    <dgm:cxn modelId="{B8B52BD5-07D6-47D2-9901-6B75302C3C86}" type="presOf" srcId="{0F18728F-D607-4147-91E8-DA08CC374AD1}" destId="{7DBF5F89-9564-48DD-BA0F-00389A4EA9EA}" srcOrd="0" destOrd="0" presId="urn:microsoft.com/office/officeart/2005/8/layout/hierarchy4"/>
    <dgm:cxn modelId="{C0882093-F2FB-4A59-B913-4D9588293FA3}" type="presOf" srcId="{29BD57CC-0266-486D-8358-80AACA324E37}" destId="{3C4972D6-3945-4457-8C6C-8D7463618DBC}" srcOrd="0" destOrd="0" presId="urn:microsoft.com/office/officeart/2005/8/layout/hierarchy4"/>
    <dgm:cxn modelId="{0D1768F7-CA57-4751-88BD-A52980C19EA7}" type="presOf" srcId="{8A689D78-AE0F-4756-87F3-20A8051C8D1C}" destId="{8DB0C4D4-19C6-44A3-9A40-A694E104A688}" srcOrd="0" destOrd="0" presId="urn:microsoft.com/office/officeart/2005/8/layout/hierarchy4"/>
    <dgm:cxn modelId="{054FDB91-E2DA-4689-A674-C51F440795AC}" srcId="{B351B961-2D75-4CEF-A15E-86741FF64ED1}" destId="{0F18728F-D607-4147-91E8-DA08CC374AD1}" srcOrd="0" destOrd="0" parTransId="{62623D8D-0713-4321-9172-687527D05C21}" sibTransId="{80AF8FF9-AEE6-40F8-B656-FC862972F017}"/>
    <dgm:cxn modelId="{CFB064DA-6A6F-4F80-A6DD-D47D06F608C2}" srcId="{DA765118-2D71-4FA2-B1B3-09376220C7BE}" destId="{47174247-9057-40F0-B82C-96F0465A43D0}" srcOrd="0" destOrd="0" parTransId="{117D7A76-BF86-446C-BA1C-B62DC064CDA0}" sibTransId="{1411AA0E-AE18-45F5-8866-5DFF6D426753}"/>
    <dgm:cxn modelId="{49E6100C-36AB-413D-A3C2-B882B085EAA4}" type="presOf" srcId="{DA765118-2D71-4FA2-B1B3-09376220C7BE}" destId="{B9C96D34-5FC9-48D3-B2B3-BBE93A648521}" srcOrd="0" destOrd="0" presId="urn:microsoft.com/office/officeart/2005/8/layout/hierarchy4"/>
    <dgm:cxn modelId="{25F94EB0-8374-4FB9-9AC7-597B6ED3C5BA}" srcId="{29BD57CC-0266-486D-8358-80AACA324E37}" destId="{789859B1-686A-4134-BF35-82307DE44A40}" srcOrd="0" destOrd="0" parTransId="{5AF1EBA1-00E7-4FD6-A155-1E5EA34524F8}" sibTransId="{4115E25B-151A-4D41-93BE-EC531C88EF66}"/>
    <dgm:cxn modelId="{57151964-16B5-4E5D-B7E4-18773CF49E73}" type="presOf" srcId="{47174247-9057-40F0-B82C-96F0465A43D0}" destId="{28090CC8-0EC6-4342-9541-18226ED2B581}" srcOrd="0" destOrd="0" presId="urn:microsoft.com/office/officeart/2005/8/layout/hierarchy4"/>
    <dgm:cxn modelId="{AC15C9AB-F342-41A2-A8B8-B70193395FD1}" srcId="{47174247-9057-40F0-B82C-96F0465A43D0}" destId="{B351B961-2D75-4CEF-A15E-86741FF64ED1}" srcOrd="1" destOrd="0" parTransId="{AE7DDB02-9887-4E83-A898-010E002F3BDF}" sibTransId="{B7A5C7F0-ADB5-4B39-9600-A537A30E3792}"/>
    <dgm:cxn modelId="{AA03C062-75B0-4A6E-AE09-7985E73EF27A}" srcId="{47174247-9057-40F0-B82C-96F0465A43D0}" destId="{8A689D78-AE0F-4756-87F3-20A8051C8D1C}" srcOrd="2" destOrd="0" parTransId="{34AF1B00-8966-4491-8722-0F443F7C0A74}" sibTransId="{73284536-1A71-43C6-A533-10EB72BD7289}"/>
    <dgm:cxn modelId="{4BD76D5D-AE7E-4DAF-A11F-C46A7FA664F4}" type="presOf" srcId="{005AFAF4-9403-43CF-8FCD-86E102D62927}" destId="{8947E00B-48AD-4006-9780-3BB34A4FBA4A}" srcOrd="0" destOrd="0" presId="urn:microsoft.com/office/officeart/2005/8/layout/hierarchy4"/>
    <dgm:cxn modelId="{8776558E-AB49-4E67-9EA1-B5172A69A6A3}" srcId="{8A689D78-AE0F-4756-87F3-20A8051C8D1C}" destId="{005AFAF4-9403-43CF-8FCD-86E102D62927}" srcOrd="0" destOrd="0" parTransId="{D0F1623B-1A77-4EE6-88DE-A4A3593B8159}" sibTransId="{22E12C15-6F53-4CC6-8422-8A2DDACA611D}"/>
    <dgm:cxn modelId="{16C4EAC7-2631-4E78-90CD-5610FF79DAFB}" srcId="{47174247-9057-40F0-B82C-96F0465A43D0}" destId="{29BD57CC-0266-486D-8358-80AACA324E37}" srcOrd="0" destOrd="0" parTransId="{507B0B90-DA0D-4D41-8D3E-FD2C9D1756B4}" sibTransId="{E753FF12-047F-4674-A57D-E03779379FDD}"/>
    <dgm:cxn modelId="{53A1786D-0FD1-466A-B7A2-3CDA766DAFD7}" type="presOf" srcId="{789859B1-686A-4134-BF35-82307DE44A40}" destId="{102BEDC0-1EC3-4273-9A9C-F812CF12FC9E}" srcOrd="0" destOrd="0" presId="urn:microsoft.com/office/officeart/2005/8/layout/hierarchy4"/>
    <dgm:cxn modelId="{63DAB866-6E0E-4CFD-85B3-B0020C9FB595}" type="presOf" srcId="{B351B961-2D75-4CEF-A15E-86741FF64ED1}" destId="{08254ADB-9361-4D99-BFE6-A31AA368DAF0}" srcOrd="0" destOrd="0" presId="urn:microsoft.com/office/officeart/2005/8/layout/hierarchy4"/>
    <dgm:cxn modelId="{4DC861B6-60FC-4601-B417-8FE590321312}" type="presParOf" srcId="{B9C96D34-5FC9-48D3-B2B3-BBE93A648521}" destId="{39D8422C-4883-4F59-8A40-CFB69173FD2A}" srcOrd="0" destOrd="0" presId="urn:microsoft.com/office/officeart/2005/8/layout/hierarchy4"/>
    <dgm:cxn modelId="{6D0A0E5F-BF92-41AC-9F41-D263C1CAF761}" type="presParOf" srcId="{39D8422C-4883-4F59-8A40-CFB69173FD2A}" destId="{28090CC8-0EC6-4342-9541-18226ED2B581}" srcOrd="0" destOrd="0" presId="urn:microsoft.com/office/officeart/2005/8/layout/hierarchy4"/>
    <dgm:cxn modelId="{F742A2BC-43CC-4C77-9E3A-FAC58BEABF8C}" type="presParOf" srcId="{39D8422C-4883-4F59-8A40-CFB69173FD2A}" destId="{BD91AAB5-9BAF-4087-9BE5-4555FDFB57CD}" srcOrd="1" destOrd="0" presId="urn:microsoft.com/office/officeart/2005/8/layout/hierarchy4"/>
    <dgm:cxn modelId="{946FA56B-0CFD-4859-84BE-5B0A031DBA0C}" type="presParOf" srcId="{39D8422C-4883-4F59-8A40-CFB69173FD2A}" destId="{E3853B1C-998B-4ECD-8162-09F5B29DAA49}" srcOrd="2" destOrd="0" presId="urn:microsoft.com/office/officeart/2005/8/layout/hierarchy4"/>
    <dgm:cxn modelId="{1600475D-4330-4ECF-9372-27C21FC28FAE}" type="presParOf" srcId="{E3853B1C-998B-4ECD-8162-09F5B29DAA49}" destId="{B145BB0C-4BBB-4F98-B838-CEE3B84B2C15}" srcOrd="0" destOrd="0" presId="urn:microsoft.com/office/officeart/2005/8/layout/hierarchy4"/>
    <dgm:cxn modelId="{F77C857C-173C-439F-85DC-A2265D593B9B}" type="presParOf" srcId="{B145BB0C-4BBB-4F98-B838-CEE3B84B2C15}" destId="{3C4972D6-3945-4457-8C6C-8D7463618DBC}" srcOrd="0" destOrd="0" presId="urn:microsoft.com/office/officeart/2005/8/layout/hierarchy4"/>
    <dgm:cxn modelId="{A69D9BD0-7C93-46AD-A361-1538F9C1B340}" type="presParOf" srcId="{B145BB0C-4BBB-4F98-B838-CEE3B84B2C15}" destId="{A3C8FDBC-6051-4A74-BE2E-8BFE8BC5BF43}" srcOrd="1" destOrd="0" presId="urn:microsoft.com/office/officeart/2005/8/layout/hierarchy4"/>
    <dgm:cxn modelId="{963842A6-01E1-4322-9CB0-5828FEBF1114}" type="presParOf" srcId="{B145BB0C-4BBB-4F98-B838-CEE3B84B2C15}" destId="{A4DB93DB-CB2D-4FBD-B5FE-3E08EC6FF1B2}" srcOrd="2" destOrd="0" presId="urn:microsoft.com/office/officeart/2005/8/layout/hierarchy4"/>
    <dgm:cxn modelId="{68F02399-6EBC-4992-B311-BD1892646F04}" type="presParOf" srcId="{A4DB93DB-CB2D-4FBD-B5FE-3E08EC6FF1B2}" destId="{94DB2C18-47F9-415B-AC87-09AC3B4275B2}" srcOrd="0" destOrd="0" presId="urn:microsoft.com/office/officeart/2005/8/layout/hierarchy4"/>
    <dgm:cxn modelId="{D1910F98-4331-4AC0-A24C-C1660DB349BA}" type="presParOf" srcId="{94DB2C18-47F9-415B-AC87-09AC3B4275B2}" destId="{102BEDC0-1EC3-4273-9A9C-F812CF12FC9E}" srcOrd="0" destOrd="0" presId="urn:microsoft.com/office/officeart/2005/8/layout/hierarchy4"/>
    <dgm:cxn modelId="{E0044A5E-B7D1-438E-BC8A-BD3AF6FED3A8}" type="presParOf" srcId="{94DB2C18-47F9-415B-AC87-09AC3B4275B2}" destId="{3EF585A0-A5EA-462B-8C8F-DDEE9D414FC9}" srcOrd="1" destOrd="0" presId="urn:microsoft.com/office/officeart/2005/8/layout/hierarchy4"/>
    <dgm:cxn modelId="{F80CC6BC-13D3-46F9-8843-A795C2A09A55}" type="presParOf" srcId="{E3853B1C-998B-4ECD-8162-09F5B29DAA49}" destId="{1AE2629F-AF23-4036-A316-5B14E16CB903}" srcOrd="1" destOrd="0" presId="urn:microsoft.com/office/officeart/2005/8/layout/hierarchy4"/>
    <dgm:cxn modelId="{B5CD1CF6-F174-4C55-B6A3-BDBBB147BA76}" type="presParOf" srcId="{E3853B1C-998B-4ECD-8162-09F5B29DAA49}" destId="{72B04841-6B4B-425F-88D9-D7EEA01539F5}" srcOrd="2" destOrd="0" presId="urn:microsoft.com/office/officeart/2005/8/layout/hierarchy4"/>
    <dgm:cxn modelId="{193C6A31-BEE7-4AF3-B581-0206B5FC34CF}" type="presParOf" srcId="{72B04841-6B4B-425F-88D9-D7EEA01539F5}" destId="{08254ADB-9361-4D99-BFE6-A31AA368DAF0}" srcOrd="0" destOrd="0" presId="urn:microsoft.com/office/officeart/2005/8/layout/hierarchy4"/>
    <dgm:cxn modelId="{314FE376-75FC-4CD0-BB44-EE164CA001D0}" type="presParOf" srcId="{72B04841-6B4B-425F-88D9-D7EEA01539F5}" destId="{F23DDD28-AB2F-4984-A19B-D61449322813}" srcOrd="1" destOrd="0" presId="urn:microsoft.com/office/officeart/2005/8/layout/hierarchy4"/>
    <dgm:cxn modelId="{05F6A3CA-3195-4221-AD21-C15D1BA9634B}" type="presParOf" srcId="{72B04841-6B4B-425F-88D9-D7EEA01539F5}" destId="{140A0337-D383-43C9-A0BD-2A863875D333}" srcOrd="2" destOrd="0" presId="urn:microsoft.com/office/officeart/2005/8/layout/hierarchy4"/>
    <dgm:cxn modelId="{3AE0540A-B577-4C5B-8C7C-2F308ED715E2}" type="presParOf" srcId="{140A0337-D383-43C9-A0BD-2A863875D333}" destId="{82E585C7-9713-48DD-8158-209F75B52D8F}" srcOrd="0" destOrd="0" presId="urn:microsoft.com/office/officeart/2005/8/layout/hierarchy4"/>
    <dgm:cxn modelId="{3B625ECC-0558-4456-AF1D-EEDF478A8D0B}" type="presParOf" srcId="{82E585C7-9713-48DD-8158-209F75B52D8F}" destId="{7DBF5F89-9564-48DD-BA0F-00389A4EA9EA}" srcOrd="0" destOrd="0" presId="urn:microsoft.com/office/officeart/2005/8/layout/hierarchy4"/>
    <dgm:cxn modelId="{9792966C-8DCB-4839-BD0B-FB01EA48FD33}" type="presParOf" srcId="{82E585C7-9713-48DD-8158-209F75B52D8F}" destId="{53EEA8E5-3D82-4857-9D2D-238983BF75A8}" srcOrd="1" destOrd="0" presId="urn:microsoft.com/office/officeart/2005/8/layout/hierarchy4"/>
    <dgm:cxn modelId="{BDD4BA04-D66C-434C-BB79-09175517C321}" type="presParOf" srcId="{E3853B1C-998B-4ECD-8162-09F5B29DAA49}" destId="{34E5028A-5440-4E68-8851-4BCB3CF18014}" srcOrd="3" destOrd="0" presId="urn:microsoft.com/office/officeart/2005/8/layout/hierarchy4"/>
    <dgm:cxn modelId="{5CF46F19-9B24-4A3B-8ADC-0196ABD02F1E}" type="presParOf" srcId="{E3853B1C-998B-4ECD-8162-09F5B29DAA49}" destId="{F791B8D2-880C-42F3-B65D-F79E8CE3713B}" srcOrd="4" destOrd="0" presId="urn:microsoft.com/office/officeart/2005/8/layout/hierarchy4"/>
    <dgm:cxn modelId="{47D69F27-909A-45DD-8A7B-EBBA03A90A18}" type="presParOf" srcId="{F791B8D2-880C-42F3-B65D-F79E8CE3713B}" destId="{8DB0C4D4-19C6-44A3-9A40-A694E104A688}" srcOrd="0" destOrd="0" presId="urn:microsoft.com/office/officeart/2005/8/layout/hierarchy4"/>
    <dgm:cxn modelId="{34DD3C83-C1D3-45C6-891A-186C94656A13}" type="presParOf" srcId="{F791B8D2-880C-42F3-B65D-F79E8CE3713B}" destId="{0FF583E4-2B34-4F32-9F46-061145E0A059}" srcOrd="1" destOrd="0" presId="urn:microsoft.com/office/officeart/2005/8/layout/hierarchy4"/>
    <dgm:cxn modelId="{6DF78DEC-AD0F-4219-9105-382CA9C8C90B}" type="presParOf" srcId="{F791B8D2-880C-42F3-B65D-F79E8CE3713B}" destId="{6A4C4B0F-948B-46C9-A7A6-A28B993E2199}" srcOrd="2" destOrd="0" presId="urn:microsoft.com/office/officeart/2005/8/layout/hierarchy4"/>
    <dgm:cxn modelId="{2352B8CB-35FC-4A9C-80A4-DF442603C0A7}" type="presParOf" srcId="{6A4C4B0F-948B-46C9-A7A6-A28B993E2199}" destId="{9FFD99C6-8527-4E22-ACFE-0E0B87383268}" srcOrd="0" destOrd="0" presId="urn:microsoft.com/office/officeart/2005/8/layout/hierarchy4"/>
    <dgm:cxn modelId="{76A426C9-54DA-4BE2-A206-F89B8D9BD780}" type="presParOf" srcId="{9FFD99C6-8527-4E22-ACFE-0E0B87383268}" destId="{8947E00B-48AD-4006-9780-3BB34A4FBA4A}" srcOrd="0" destOrd="0" presId="urn:microsoft.com/office/officeart/2005/8/layout/hierarchy4"/>
    <dgm:cxn modelId="{82A7E34A-1338-4CD0-8100-E8453E6E1F3E}" type="presParOf" srcId="{9FFD99C6-8527-4E22-ACFE-0E0B87383268}" destId="{B630B2CC-C03B-49A1-81C6-67B8D89BCC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45D5A-8860-4E98-9DB8-ECAB022B23B2}">
      <dsp:nvSpPr>
        <dsp:cNvPr id="0" name=""/>
        <dsp:cNvSpPr/>
      </dsp:nvSpPr>
      <dsp:spPr>
        <a:xfrm>
          <a:off x="3063738" y="1428"/>
          <a:ext cx="1872215" cy="8949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środek opiekuńczo-wychowawczy</a:t>
          </a:r>
          <a:endParaRPr lang="pl-PL" sz="1600" b="1" kern="1200" dirty="0"/>
        </a:p>
      </dsp:txBody>
      <dsp:txXfrm>
        <a:off x="3107427" y="45117"/>
        <a:ext cx="1784837" cy="807588"/>
      </dsp:txXfrm>
    </dsp:sp>
    <dsp:sp modelId="{D24FF0AC-5773-4587-B8FA-BF7D199F5C3F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3160981" y="282290"/>
              </a:moveTo>
              <a:arcTo wR="2107372" hR="2107372" stAng="17999856" swAng="657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89429-1EF9-4324-9225-62FAB7321054}">
      <dsp:nvSpPr>
        <dsp:cNvPr id="0" name=""/>
        <dsp:cNvSpPr/>
      </dsp:nvSpPr>
      <dsp:spPr>
        <a:xfrm>
          <a:off x="5136448" y="1055114"/>
          <a:ext cx="1376871" cy="8949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informacyjna</a:t>
          </a:r>
          <a:endParaRPr lang="pl-PL" sz="1600" b="0" kern="1200" dirty="0"/>
        </a:p>
      </dsp:txBody>
      <dsp:txXfrm>
        <a:off x="5180137" y="1098803"/>
        <a:ext cx="1289493" cy="807588"/>
      </dsp:txXfrm>
    </dsp:sp>
    <dsp:sp modelId="{9353EB04-378B-46B0-A2C4-E31BDB3F93E6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4181924" y="1736898"/>
              </a:moveTo>
              <a:arcTo wR="2107372" hR="2107372" stAng="20992490" swAng="121502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6CA5-53EB-4E5E-B8CF-ADE855EAAF23}">
      <dsp:nvSpPr>
        <dsp:cNvPr id="0" name=""/>
        <dsp:cNvSpPr/>
      </dsp:nvSpPr>
      <dsp:spPr>
        <a:xfrm>
          <a:off x="5136448" y="3162486"/>
          <a:ext cx="1376871" cy="894966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pomocnicza</a:t>
          </a:r>
          <a:endParaRPr lang="pl-PL" sz="1400" b="1" kern="1200" dirty="0"/>
        </a:p>
      </dsp:txBody>
      <dsp:txXfrm>
        <a:off x="5180137" y="3206175"/>
        <a:ext cx="1289493" cy="807588"/>
      </dsp:txXfrm>
    </dsp:sp>
    <dsp:sp modelId="{993FC704-7870-4E81-B9CB-13192372FC83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3448248" y="3733124"/>
              </a:moveTo>
              <a:arcTo wR="2107372" hR="2107372" stAng="3029107" swAng="92328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8F5E3-5525-4DDB-B94C-06BA23288479}">
      <dsp:nvSpPr>
        <dsp:cNvPr id="0" name=""/>
        <dsp:cNvSpPr/>
      </dsp:nvSpPr>
      <dsp:spPr>
        <a:xfrm>
          <a:off x="3311410" y="4216172"/>
          <a:ext cx="1376871" cy="8949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wychowawcza</a:t>
          </a:r>
          <a:endParaRPr lang="pl-PL" sz="1400" b="1" kern="1200" dirty="0"/>
        </a:p>
      </dsp:txBody>
      <dsp:txXfrm>
        <a:off x="3355099" y="4259861"/>
        <a:ext cx="1289493" cy="807588"/>
      </dsp:txXfrm>
    </dsp:sp>
    <dsp:sp modelId="{E6FCCDF2-8079-42E3-B990-7D9FB2C7D6C7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1245970" y="4030652"/>
              </a:moveTo>
              <a:arcTo wR="2107372" hR="2107372" stAng="6847603" swAng="9232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3CF02-D7A4-4B5B-B9CF-3A2C69D3A568}">
      <dsp:nvSpPr>
        <dsp:cNvPr id="0" name=""/>
        <dsp:cNvSpPr/>
      </dsp:nvSpPr>
      <dsp:spPr>
        <a:xfrm>
          <a:off x="1486372" y="3162486"/>
          <a:ext cx="1376871" cy="8949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kontrolna</a:t>
          </a:r>
          <a:endParaRPr lang="pl-PL" sz="1400" b="1" kern="1200" dirty="0"/>
        </a:p>
      </dsp:txBody>
      <dsp:txXfrm>
        <a:off x="1530061" y="3206175"/>
        <a:ext cx="1289493" cy="807588"/>
      </dsp:txXfrm>
    </dsp:sp>
    <dsp:sp modelId="{AD34759C-7337-4504-8321-4E2FA0F0316D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32820" y="2477846"/>
              </a:moveTo>
              <a:arcTo wR="2107372" hR="2107372" stAng="10192490" swAng="121502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CB673-2424-4EF7-A4B5-47FE8746A8CD}">
      <dsp:nvSpPr>
        <dsp:cNvPr id="0" name=""/>
        <dsp:cNvSpPr/>
      </dsp:nvSpPr>
      <dsp:spPr>
        <a:xfrm>
          <a:off x="1407560" y="1055114"/>
          <a:ext cx="1534495" cy="894966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egzekucyjna</a:t>
          </a:r>
          <a:endParaRPr lang="pl-PL" sz="1400" b="1" kern="1200" dirty="0"/>
        </a:p>
      </dsp:txBody>
      <dsp:txXfrm>
        <a:off x="1451249" y="1098803"/>
        <a:ext cx="1447117" cy="807588"/>
      </dsp:txXfrm>
    </dsp:sp>
    <dsp:sp modelId="{4D2F7A26-1CB0-45F5-9B4F-B3153DD3296E}">
      <dsp:nvSpPr>
        <dsp:cNvPr id="0" name=""/>
        <dsp:cNvSpPr/>
      </dsp:nvSpPr>
      <dsp:spPr>
        <a:xfrm>
          <a:off x="1892473" y="448911"/>
          <a:ext cx="4214744" cy="4214744"/>
        </a:xfrm>
        <a:custGeom>
          <a:avLst/>
          <a:gdLst/>
          <a:ahLst/>
          <a:cxnLst/>
          <a:rect l="0" t="0" r="0" b="0"/>
          <a:pathLst>
            <a:path>
              <a:moveTo>
                <a:pt x="726222" y="515692"/>
              </a:moveTo>
              <a:arcTo wR="2107372" hR="2107372" stAng="13743049" swAng="657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58A6AF-8B48-4C78-81F9-CFB836B7EC77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1FA262-BD48-43A8-8CA9-B5D38D7DC5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9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B75D-FBAE-49D1-8267-E8FCDC0104EB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8023-CFC5-46B9-BA9C-A5861AB47C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80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5DF1-4F25-47F8-8074-8D6A2D9D5EB4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49A4-06EA-44A4-AA7F-AC7CAE25EF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3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7C80-9DE3-46C2-BC28-2A64DC089DCB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CCD7-65E1-4CAF-B482-BAC2B295EA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9ABB-CDAB-4B7A-B898-61BB42FAC745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E45D-BBEF-4FF7-A0C9-AEBB58A8D9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0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411B-469A-4CC5-9CEC-34C8C1992190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27F5-177B-4FB8-AB65-DE61586395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931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92D66-B7FF-4420-80F2-E4560C260CC7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0C0C-5112-4C72-BC40-91B70954B2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90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915D-F89E-44CB-AFD7-31903A9C941C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4119-1057-490D-8F98-83115A24D5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25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4FA9-2591-4318-B43D-30BDCDD07F50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3995-0E03-41D7-AEE0-F74AFEA1F1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9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D1A6-C7CF-4F4F-8898-6BACF6FCBCC0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E36A-C4C7-4619-AFAD-0ED5357826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2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2D7C-FDDF-4088-9A95-7F2E65D1F4E1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48DA-2865-4BD8-8345-A80F8F8924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89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50F41-F7F3-47A6-AF40-339BC489B282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EE9-AE1B-4154-8A3C-7AC258909F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57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4B8536-EF69-472C-A939-9DDEEE99D08C}" type="datetime1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F1BEC5-A02B-4344-B8F1-A2B3909C27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2" r:id="rId2"/>
    <p:sldLayoutId id="2147483891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92" r:id="rId9"/>
    <p:sldLayoutId id="2147483888" r:id="rId10"/>
    <p:sldLayoutId id="21474838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6864" cy="1656184"/>
          </a:xfrm>
          <a:extLst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6600" dirty="0" smtClean="0"/>
              <a:t>Postępowanie w sprawach nieletnich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3140968"/>
            <a:ext cx="6349580" cy="1224136"/>
          </a:xfrm>
        </p:spPr>
        <p:txBody>
          <a:bodyPr/>
          <a:lstStyle/>
          <a:p>
            <a:pPr marR="0" eaLnBrk="1" hangingPunct="1"/>
            <a:r>
              <a:rPr lang="pl-PL" sz="3200" dirty="0" smtClean="0"/>
              <a:t>Wybrane aspekty kurateli sądowej w sprawach nieletnich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1662438" y="4761148"/>
            <a:ext cx="694201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>
              <a:buClr>
                <a:srgbClr val="0BD0D9"/>
              </a:buClr>
              <a:buSzPct val="95000"/>
              <a:defRPr/>
            </a:pPr>
            <a:r>
              <a:rPr lang="pl-PL" sz="1800" dirty="0" smtClean="0">
                <a:solidFill>
                  <a:schemeClr val="bg1"/>
                </a:solidFill>
              </a:rPr>
              <a:t>dr </a:t>
            </a:r>
            <a:r>
              <a:rPr lang="pl-PL" sz="1800" dirty="0">
                <a:solidFill>
                  <a:schemeClr val="bg1"/>
                </a:solidFill>
              </a:rPr>
              <a:t>Paweł Czarnecki </a:t>
            </a:r>
            <a:endParaRPr lang="pl-PL" sz="18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rgbClr val="0BD0D9"/>
              </a:buClr>
              <a:buSzPct val="95000"/>
              <a:defRPr/>
            </a:pPr>
            <a:r>
              <a:rPr lang="pl-PL" sz="1800" dirty="0" smtClean="0">
                <a:solidFill>
                  <a:schemeClr val="bg1"/>
                </a:solidFill>
              </a:rPr>
              <a:t>Katedra Postępowania Karnego UJ</a:t>
            </a:r>
            <a:endParaRPr lang="pl-PL" sz="1800" dirty="0">
              <a:solidFill>
                <a:schemeClr val="bg1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1331640" y="6233831"/>
            <a:ext cx="6342856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0BD0D9"/>
              </a:buClr>
              <a:buSzPct val="95000"/>
              <a:defRPr/>
            </a:pPr>
            <a:r>
              <a:rPr lang="pl-PL" sz="1800" dirty="0" smtClean="0">
                <a:solidFill>
                  <a:schemeClr val="tx2">
                    <a:lumMod val="25000"/>
                  </a:schemeClr>
                </a:solidFill>
              </a:rPr>
              <a:t>16 listopada 2016 r.</a:t>
            </a:r>
            <a:endParaRPr lang="pl-PL" sz="18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/>
          <a:lstStyle/>
          <a:p>
            <a:r>
              <a:rPr lang="pl-PL" sz="4000" dirty="0" smtClean="0"/>
              <a:t>Środki orzekane wobec nieletnich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437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Art. 6. </a:t>
            </a:r>
            <a:r>
              <a:rPr lang="pl-PL" sz="1800" b="1" dirty="0" smtClean="0"/>
              <a:t>u.p.n. Wobec </a:t>
            </a:r>
            <a:r>
              <a:rPr lang="pl-PL" sz="1800" b="1" dirty="0"/>
              <a:t>nieletnich sąd rodzinny może:</a:t>
            </a:r>
          </a:p>
          <a:p>
            <a:r>
              <a:rPr lang="pl-PL" sz="1600" dirty="0"/>
              <a:t>1)   udzielić upomnienia;</a:t>
            </a:r>
          </a:p>
          <a:p>
            <a:r>
              <a:rPr lang="pl-PL" sz="1600" dirty="0"/>
              <a:t>2)   zobowiązać do określonego postępowania, a zwłaszcza do naprawienia wyrządzonej szkody, do wykonania określonych prac lub świadczeń na rzecz pokrzywdzonego lub społeczności lokalnej, do przeproszenia pokrzywdzonego, do podjęcia nauki lub pracy, do uczestniczenia w odpowiednich zajęciach o charakterze wychowawczym, terapeutycznym lub szkoleniowym, do powstrzymania się od przebywania w określonych środowiskach lub miejscach albo do zaniechania używania alkoholu lub innego środka w celu wprowadzania się w stan odurzenia;</a:t>
            </a:r>
          </a:p>
          <a:p>
            <a:r>
              <a:rPr lang="pl-PL" sz="1600" dirty="0"/>
              <a:t>3)   ustanowić nadzór odpowiedzialny rodziców lub opiekuna;</a:t>
            </a:r>
          </a:p>
          <a:p>
            <a:r>
              <a:rPr lang="pl-PL" sz="1600" dirty="0"/>
              <a:t>4)   ustanowić nadzór organizacji młodzieżowej lub innej organizacji społecznej, zakładu pracy albo osoby godnej zaufania - udzielających poręczenia za nieletniego;</a:t>
            </a:r>
          </a:p>
          <a:p>
            <a:r>
              <a:rPr lang="pl-PL" sz="1600" dirty="0"/>
              <a:t>5)   zastosować nadzór kuratora;</a:t>
            </a:r>
          </a:p>
          <a:p>
            <a:r>
              <a:rPr lang="pl-PL" sz="1600" dirty="0"/>
              <a:t>6)   skierować do ośrodka kuratorskiego, a także do organizacji społecznej lub instytucji zajmujących się pracą z nieletnimi o charakterze wychowawczym, terapeutycznym lub szkoleniowym, po uprzednim porozumieniu się z tą organizacją lub instytucją;</a:t>
            </a:r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5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48" y="620688"/>
            <a:ext cx="8229600" cy="576064"/>
          </a:xfrm>
        </p:spPr>
        <p:txBody>
          <a:bodyPr/>
          <a:lstStyle/>
          <a:p>
            <a:r>
              <a:rPr lang="pl-PL" sz="4000" dirty="0" smtClean="0"/>
              <a:t>Środki orzekane wobec nieletnich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43075"/>
            <a:ext cx="8659636" cy="3798093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Art. 6. u.p.n. Wobec nieletnich sąd rodzinny może</a:t>
            </a:r>
            <a:r>
              <a:rPr lang="pl-PL" sz="1800" b="1" dirty="0" smtClean="0"/>
              <a:t>:</a:t>
            </a:r>
            <a:endParaRPr lang="pl-PL" sz="1800" dirty="0" smtClean="0"/>
          </a:p>
          <a:p>
            <a:r>
              <a:rPr lang="pl-PL" sz="1600" dirty="0" smtClean="0"/>
              <a:t>7) orzec </a:t>
            </a:r>
            <a:r>
              <a:rPr lang="pl-PL" sz="1600" dirty="0"/>
              <a:t>zakaz prowadzenia pojazdów;</a:t>
            </a:r>
          </a:p>
          <a:p>
            <a:r>
              <a:rPr lang="pl-PL" sz="1600" dirty="0"/>
              <a:t>8)   orzec przepadek rzeczy uzyskanych w związku z popełnieniem czynu karalnego;</a:t>
            </a:r>
          </a:p>
          <a:p>
            <a:r>
              <a:rPr lang="pl-PL" sz="1600" dirty="0"/>
              <a:t>9)   orzec umieszczenie w młodzieżowym ośrodku wychowawczym albo w rodzinie zastępczej zawodowej, która ukończyła szkolenie przygotowujące do sprawowania opieki nad nieletnim;</a:t>
            </a:r>
          </a:p>
          <a:p>
            <a:r>
              <a:rPr lang="pl-PL" sz="1600" dirty="0"/>
              <a:t>10)  orzec umieszczenie w zakładzie poprawczym;</a:t>
            </a:r>
          </a:p>
          <a:p>
            <a:r>
              <a:rPr lang="pl-PL" sz="1600" dirty="0"/>
              <a:t>11)  zastosować inne środki zastrzeżone w niniejszej ustawie do właściwości sądu rodzinnego, jak również zastosować środki przewidziane </a:t>
            </a:r>
            <a:r>
              <a:rPr lang="pl-PL" sz="1600" dirty="0" smtClean="0"/>
              <a:t>w Kodeksie </a:t>
            </a:r>
            <a:r>
              <a:rPr lang="pl-PL" sz="1600" dirty="0"/>
              <a:t>rodzinnym i opiekuńczym, z wyłączeniem umieszczenia w rodzinie zastępczej spokrewnionej, rodzinie zastępczej niezawodowej, rodzinnym domu dziecka, placówce wsparcia dziennego, placówce opiekuńczo-wychowawczej i regionalnej placówce opiekuńczo-terapeutycznej.</a:t>
            </a:r>
          </a:p>
          <a:p>
            <a:endParaRPr lang="pl-PL" sz="1600" dirty="0" smtClean="0"/>
          </a:p>
          <a:p>
            <a:pPr marL="0" indent="0">
              <a:buNone/>
            </a:pPr>
            <a:r>
              <a:rPr lang="pl-PL" sz="1800" b="1" dirty="0" smtClean="0"/>
              <a:t>Art. 7-8 u.p.n. – sąd rodzinny może stosować wobec rodziców nieletniego inne rodzaje środków.</a:t>
            </a:r>
            <a:endParaRPr lang="pl-PL" sz="1800" b="1" dirty="0"/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323528" y="5107049"/>
            <a:ext cx="82296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pl-PL" sz="1800" b="1" dirty="0" smtClean="0"/>
              <a:t>Termin wykonywania środków opiekuńczo –wychowawczych </a:t>
            </a:r>
            <a:r>
              <a:rPr lang="pl-PL" sz="1800" b="1" dirty="0" smtClean="0">
                <a:solidFill>
                  <a:srgbClr val="FF0000"/>
                </a:solidFill>
              </a:rPr>
              <a:t>(art. 73 u.p.n.)</a:t>
            </a:r>
          </a:p>
          <a:p>
            <a:pPr marL="0" indent="0">
              <a:buFont typeface="Wingdings 2" pitchFamily="18" charset="2"/>
              <a:buNone/>
            </a:pPr>
            <a:r>
              <a:rPr lang="pl-PL" sz="1800" b="1" dirty="0" smtClean="0">
                <a:solidFill>
                  <a:srgbClr val="3333CC"/>
                </a:solidFill>
              </a:rPr>
              <a:t>Reguła – do ukończenia 18 lat (środki w art. 6 pkt </a:t>
            </a:r>
            <a:r>
              <a:rPr lang="pl-PL" sz="1600" b="1" dirty="0" smtClean="0">
                <a:solidFill>
                  <a:srgbClr val="3333CC"/>
                </a:solidFill>
              </a:rPr>
              <a:t>2, 3, 6, art. 7, art. 8</a:t>
            </a:r>
            <a:r>
              <a:rPr lang="pl-PL" sz="1800" b="1" dirty="0" smtClean="0">
                <a:solidFill>
                  <a:srgbClr val="3333CC"/>
                </a:solidFill>
              </a:rPr>
              <a:t>) </a:t>
            </a:r>
          </a:p>
          <a:p>
            <a:pPr marL="0" indent="0">
              <a:buFont typeface="Wingdings 2" pitchFamily="18" charset="2"/>
              <a:buNone/>
            </a:pPr>
            <a:r>
              <a:rPr lang="pl-PL" sz="1800" b="1" dirty="0" smtClean="0">
                <a:solidFill>
                  <a:srgbClr val="3333CC"/>
                </a:solidFill>
              </a:rPr>
              <a:t>Wyjątki – do ukończenia 21 lat ….. „w zasadzie” pozostałe środki</a:t>
            </a:r>
            <a:endParaRPr lang="pl-PL" sz="16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576064"/>
          </a:xfrm>
        </p:spPr>
        <p:txBody>
          <a:bodyPr/>
          <a:lstStyle/>
          <a:p>
            <a:r>
              <a:rPr lang="pl-PL" sz="3200" dirty="0" smtClean="0"/>
              <a:t>Nadzór nad niektórymi formami pieczy nad nieletnim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616624"/>
          </a:xfrm>
        </p:spPr>
        <p:txBody>
          <a:bodyPr/>
          <a:lstStyle/>
          <a:p>
            <a:r>
              <a:rPr lang="pl-PL" sz="2400" b="1" dirty="0" smtClean="0"/>
              <a:t>Art</a:t>
            </a:r>
            <a:r>
              <a:rPr lang="pl-PL" sz="2400" b="1" dirty="0"/>
              <a:t>. 70a.</a:t>
            </a:r>
            <a:r>
              <a:rPr lang="pl-PL" sz="2400" dirty="0"/>
              <a:t> § 1. Kurator sądowy, sprawując nadzór nad nieletnim, organizuje i prowadzi działania mające na celu pomoc nieletniemu w zmianie nagannych zachowań i postaw, w kierunku postaw społecznie akceptowanych.</a:t>
            </a:r>
          </a:p>
          <a:p>
            <a:r>
              <a:rPr lang="pl-PL" sz="2400" dirty="0"/>
              <a:t>§ 2. Do zakresu działania kuratora sądowego należy w szczególności:</a:t>
            </a:r>
          </a:p>
          <a:p>
            <a:r>
              <a:rPr lang="pl-PL" sz="1400" dirty="0"/>
              <a:t>1)   kontrolowanie zachowania nieletniego w okresie wykonywania nadzoru;</a:t>
            </a:r>
          </a:p>
          <a:p>
            <a:r>
              <a:rPr lang="pl-PL" sz="1400" dirty="0"/>
              <a:t>2)   odwiedzanie osób, których dotyczy postępowanie, w miejscu ich zamieszkania lub pobytu oraz kontaktowanie się z ich rodziną i szkołą lub miejscem nauki zawodu;</a:t>
            </a:r>
          </a:p>
          <a:p>
            <a:r>
              <a:rPr lang="pl-PL" sz="1400" dirty="0"/>
              <a:t>3)   żądanie niezbędnych informacji i wyjaśnień od nieletniego lub innych osób objętych kontrolą lub na które nałożono obowiązki;</a:t>
            </a:r>
          </a:p>
          <a:p>
            <a:r>
              <a:rPr lang="pl-PL" sz="1400" dirty="0"/>
              <a:t>4)   współdziałanie z właściwymi stowarzyszeniami, organizacjami i instytucjami w zakresie poprawy warunków wychowawczych, bytowych lub zdrowotnych nieletniego;</a:t>
            </a:r>
          </a:p>
          <a:p>
            <a:r>
              <a:rPr lang="pl-PL" sz="1400" dirty="0"/>
              <a:t>5)   przeglądanie akt sądowych i sporządzanie z nich odpisów w związku z wykonywaniem czynności zleconych przez sąd;</a:t>
            </a:r>
          </a:p>
          <a:p>
            <a:r>
              <a:rPr lang="pl-PL" sz="1400" dirty="0"/>
              <a:t>6)   przeprowadzanie wywiadów środowiskowych i gromadzenie niezbędnych informacji uzyskanych od organów administracji rządowej, jednostek samorządu terytorialnego, zakładów pracy, stowarzyszeń, organizacji i instytucji;</a:t>
            </a:r>
          </a:p>
          <a:p>
            <a:r>
              <a:rPr lang="pl-PL" sz="1400" dirty="0"/>
              <a:t>7)   podejmowanie innych czynności niezbędnych dla prawidłowego wykonywania środków wychowawczych</a:t>
            </a:r>
            <a:r>
              <a:rPr lang="pl-PL" sz="1200" dirty="0" smtClean="0"/>
              <a:t>;</a:t>
            </a: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2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8856984" cy="576064"/>
          </a:xfrm>
        </p:spPr>
        <p:txBody>
          <a:bodyPr/>
          <a:lstStyle/>
          <a:p>
            <a:r>
              <a:rPr lang="pl-PL" sz="3200" dirty="0" smtClean="0"/>
              <a:t>Nadzór nad niektórymi formami pieczy nad nieletnim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616624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Art</a:t>
            </a:r>
            <a:r>
              <a:rPr lang="pl-PL" sz="2400" b="1" dirty="0"/>
              <a:t>. 70a.</a:t>
            </a:r>
            <a:r>
              <a:rPr lang="pl-PL" sz="2400" dirty="0"/>
              <a:t> </a:t>
            </a:r>
            <a:r>
              <a:rPr lang="pl-PL" sz="2400" dirty="0" smtClean="0"/>
              <a:t>§</a:t>
            </a:r>
            <a:r>
              <a:rPr lang="pl-PL" sz="2400" dirty="0"/>
              <a:t> 2. Do zakresu działania kuratora sądowego należy w szczególności:</a:t>
            </a:r>
          </a:p>
          <a:p>
            <a:r>
              <a:rPr lang="pl-PL" sz="1600" dirty="0"/>
              <a:t>8)   udzielanie nieletniemu innej stosownej pomocy;</a:t>
            </a:r>
          </a:p>
          <a:p>
            <a:r>
              <a:rPr lang="pl-PL" sz="1600" dirty="0"/>
              <a:t>9)   składanie wniosków o zmianę lub uchylenie orzeczonego wobec nieletniego środka wychowawczego;</a:t>
            </a:r>
            <a:endParaRPr lang="pl-PL" sz="3200" dirty="0"/>
          </a:p>
          <a:p>
            <a:r>
              <a:rPr lang="pl-PL" sz="1600" dirty="0" smtClean="0"/>
              <a:t>10</a:t>
            </a:r>
            <a:r>
              <a:rPr lang="pl-PL" sz="1600" dirty="0"/>
              <a:t>)  składanie wniosków o zmianę lub uchylenie środka wychowawczego zastosowanego w okresie próby w związku z warunkowym zwolnieniem z zakładu poprawczego oraz o odwołanie warunkowego zwolnienia z zakładu poprawczego </a:t>
            </a:r>
            <a:r>
              <a:rPr lang="pl-PL" sz="1600" dirty="0" smtClean="0"/>
              <a:t>11</a:t>
            </a:r>
            <a:r>
              <a:rPr lang="pl-PL" sz="1600" dirty="0"/>
              <a:t>)  składanie wniosków o zarządzenie wykonania środka poprawczego;</a:t>
            </a:r>
          </a:p>
          <a:p>
            <a:r>
              <a:rPr lang="pl-PL" sz="1600" dirty="0"/>
              <a:t>12)  składanie wniosków o zmianę lub uchylenie zastosowanego względem nieletniego środka tymczasowego;</a:t>
            </a:r>
          </a:p>
          <a:p>
            <a:r>
              <a:rPr lang="pl-PL" sz="1600" dirty="0"/>
              <a:t>13)  składanie wniosków o odroczenie wykonywania środka wychowawczego lub przerwę w jego wykonywaniu, o przedłużenie odroczenia lub przerwy oraz o odwołanie odroczenia lub przerwy w jego wykonywaniu;</a:t>
            </a:r>
          </a:p>
          <a:p>
            <a:r>
              <a:rPr lang="pl-PL" sz="1600" dirty="0"/>
              <a:t>14)  składanie wniosków o nałożenie, zmianę lub uchylenie obowiązków, o których mowa w art. 7 § 1, wobec rodziców lub opiekuna nieletniego;</a:t>
            </a:r>
          </a:p>
          <a:p>
            <a:r>
              <a:rPr lang="pl-PL" sz="1600" dirty="0"/>
              <a:t>15)  udział w posiedzeniach sądu dotyczących nieletniego, wobec którego zastosowano nadzór kuratora;</a:t>
            </a:r>
          </a:p>
          <a:p>
            <a:r>
              <a:rPr lang="pl-PL" sz="1600" dirty="0"/>
              <a:t>16)  kontrolowanie, na zarządzenie sędziego rodzinnego, wykonywania innych środków wychowawczych zastosowanych wobec nieletniego.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5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8856984" cy="576064"/>
          </a:xfrm>
        </p:spPr>
        <p:txBody>
          <a:bodyPr/>
          <a:lstStyle/>
          <a:p>
            <a:r>
              <a:rPr lang="pl-PL" sz="3200" dirty="0" smtClean="0"/>
              <a:t>Nadzór nad niektórymi formami pieczy nad nieletnim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616624"/>
          </a:xfrm>
        </p:spPr>
        <p:txBody>
          <a:bodyPr/>
          <a:lstStyle/>
          <a:p>
            <a:r>
              <a:rPr lang="pl-PL" sz="2200" b="1" dirty="0"/>
              <a:t>Art. 70b.</a:t>
            </a:r>
            <a:r>
              <a:rPr lang="pl-PL" sz="2200" dirty="0"/>
              <a:t> § 1. Jeżeli zachowanie nieletniego wskazuje, że jest on w stanie po użyciu alkoholu lub podobnie działającego środka, kurator sądowy może zobowiązać nieletniego do poddania się badaniu w celu ustalenia w organizmie nieletniego obecności alkoholu lub innego środka użytego w celu wprowadzenia się w stan odurzenia przy użyciu metod niewymagających badania laboratoryjnego.</a:t>
            </a:r>
          </a:p>
          <a:p>
            <a:r>
              <a:rPr lang="pl-PL" sz="2200" dirty="0"/>
              <a:t>§ 2. Nieletniego odmawiającego poddania się badaniu, o którym mowa w § 1, uznaje się za osobę uchylającą się od nadzoru kuratora, o czym kurator sądowy poucza nieletniego, zobowiązując go do poddania się badaniu, o którym mowa w § 1.</a:t>
            </a:r>
          </a:p>
          <a:p>
            <a:r>
              <a:rPr lang="pl-PL" sz="2200" dirty="0"/>
              <a:t>§ 3. W razie ustalenia obecności alkoholu lub innego środka użytego w celu wprowadzenia się w stan odurzenia w organizmie nieletniego albo w wypadku, o którym mowa w § 2, kurator może wystąpić do sądu rodzinnego z wnioskiem o zmianę środka wychowawczego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6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856984" cy="576064"/>
          </a:xfrm>
        </p:spPr>
        <p:txBody>
          <a:bodyPr/>
          <a:lstStyle/>
          <a:p>
            <a:r>
              <a:rPr lang="pl-PL" sz="3200" dirty="0" smtClean="0"/>
              <a:t>Nadzór nad niektórymi formami pieczy nad nieletnim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96543"/>
          </a:xfrm>
        </p:spPr>
        <p:txBody>
          <a:bodyPr/>
          <a:lstStyle/>
          <a:p>
            <a:r>
              <a:rPr lang="pl-PL" sz="2400" b="1" dirty="0"/>
              <a:t>Art. 83. § 1</a:t>
            </a:r>
            <a:r>
              <a:rPr lang="pl-PL" sz="2400" b="1" dirty="0" smtClean="0"/>
              <a:t>. u.p.n . </a:t>
            </a:r>
            <a:r>
              <a:rPr lang="pl-PL" sz="2400" dirty="0" smtClean="0"/>
              <a:t>Minister </a:t>
            </a:r>
            <a:r>
              <a:rPr lang="pl-PL" sz="2400" dirty="0"/>
              <a:t>właściwy do spraw wewnętrznych sprawuje zwierzchni nadzór nad policyjnymi izbami dziecka.</a:t>
            </a:r>
          </a:p>
          <a:p>
            <a:r>
              <a:rPr lang="pl-PL" sz="2400" dirty="0"/>
              <a:t>§ 2. Policyjne izby dziecka tworzą i znoszą komendanci wojewódzcy oraz Komendant Stołeczny Policji w porozumieniu z Komendantem Głównym </a:t>
            </a:r>
            <a:r>
              <a:rPr lang="pl-PL" sz="2400" dirty="0" smtClean="0"/>
              <a:t>Policji.</a:t>
            </a:r>
            <a:r>
              <a:rPr lang="pl-PL" sz="2000" dirty="0"/>
              <a:t> </a:t>
            </a:r>
          </a:p>
          <a:p>
            <a:r>
              <a:rPr lang="pl-PL" sz="2400" b="1" dirty="0"/>
              <a:t>Art. </a:t>
            </a:r>
            <a:r>
              <a:rPr lang="pl-PL" sz="2400" b="1" dirty="0" smtClean="0"/>
              <a:t>84. </a:t>
            </a:r>
            <a:r>
              <a:rPr lang="pl-PL" sz="2400" b="1" dirty="0"/>
              <a:t>§ 1. u.p.n . </a:t>
            </a:r>
            <a:r>
              <a:rPr lang="pl-PL" sz="2400" dirty="0" smtClean="0"/>
              <a:t>Minister </a:t>
            </a:r>
            <a:r>
              <a:rPr lang="pl-PL" sz="2400" dirty="0"/>
              <a:t>Sprawiedliwości sprawuje zwierzchni nadzór nad rodzinnymi ośrodkami diagnostyczno-konsultacyjnymi oraz ośrodkami kuratorskimi.</a:t>
            </a:r>
          </a:p>
          <a:p>
            <a:r>
              <a:rPr lang="pl-PL" sz="2400" dirty="0" smtClean="0"/>
              <a:t>§ </a:t>
            </a:r>
            <a:r>
              <a:rPr lang="pl-PL" sz="2400" dirty="0"/>
              <a:t>4. Na wniosek prezesów sądów rejonowych prezesi sądów okręgowych tworzą i znoszą ośrodki kuratorskie.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3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86800" cy="5790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/>
              <a:t>Obciążenie rodzinnego kuratora zawodowego</a:t>
            </a:r>
            <a:endParaRPr lang="pl-PL" sz="4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5AF22-352A-439C-A807-5A7070CD10C4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sp>
        <p:nvSpPr>
          <p:cNvPr id="15364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pl-PL" b="1" dirty="0" smtClean="0"/>
              <a:t>Rozporządzenie Ministra Sprawiedliwości z dnia 9 czerwca 2003 </a:t>
            </a:r>
            <a:r>
              <a:rPr lang="pl-PL" dirty="0" smtClean="0"/>
              <a:t>w sprawie standardów obciążenia pracą kuratora zawodowego.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pl-PL" dirty="0" smtClean="0"/>
              <a:t>Czy kuratela  sądowa pędzi czy kuleje?</a:t>
            </a:r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601585"/>
              </p:ext>
            </p:extLst>
          </p:nvPr>
        </p:nvGraphicFramePr>
        <p:xfrm>
          <a:off x="1042988" y="3716338"/>
          <a:ext cx="6846887" cy="23161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6863"/>
                <a:gridCol w="3867728"/>
                <a:gridCol w="2282296"/>
              </a:tblGrid>
              <a:tr h="398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Lp.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Rodzaje spraw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Liczba spraw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</a:tr>
              <a:tr h="398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Nadzory</a:t>
                      </a:r>
                      <a:r>
                        <a:rPr lang="pl-PL" sz="2000" baseline="0" dirty="0" smtClean="0">
                          <a:effectLst/>
                        </a:rPr>
                        <a:t> </a:t>
                      </a:r>
                      <a:r>
                        <a:rPr lang="pl-PL" sz="2000" dirty="0" smtClean="0">
                          <a:effectLst/>
                        </a:rPr>
                        <a:t>własne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 </a:t>
                      </a:r>
                      <a:r>
                        <a:rPr lang="pl-PL" sz="2000" dirty="0" smtClean="0">
                          <a:effectLst/>
                        </a:rPr>
                        <a:t>15 </a:t>
                      </a:r>
                      <a:r>
                        <a:rPr lang="pl-PL" sz="2000" dirty="0">
                          <a:effectLst/>
                        </a:rPr>
                        <a:t>do </a:t>
                      </a:r>
                      <a:r>
                        <a:rPr lang="pl-PL" sz="2000" dirty="0" smtClean="0">
                          <a:effectLst/>
                        </a:rPr>
                        <a:t>25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</a:tr>
              <a:tr h="398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Nadzory powierzone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 </a:t>
                      </a:r>
                      <a:r>
                        <a:rPr lang="pl-PL" sz="2000" dirty="0" smtClean="0">
                          <a:effectLst/>
                        </a:rPr>
                        <a:t>20 </a:t>
                      </a:r>
                      <a:r>
                        <a:rPr lang="pl-PL" sz="2000" dirty="0">
                          <a:effectLst/>
                        </a:rPr>
                        <a:t>do </a:t>
                      </a:r>
                      <a:r>
                        <a:rPr lang="pl-PL" sz="2000" dirty="0" smtClean="0">
                          <a:effectLst/>
                        </a:rPr>
                        <a:t>40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</a:tr>
              <a:tr h="398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Inne sprawy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do 50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</a:tr>
              <a:tr h="720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Łącznie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do </a:t>
                      </a:r>
                      <a:r>
                        <a:rPr lang="pl-PL" sz="2000" dirty="0" smtClean="0">
                          <a:effectLst/>
                        </a:rPr>
                        <a:t>100</a:t>
                      </a:r>
                      <a:r>
                        <a:rPr lang="pl-PL" sz="2000" dirty="0">
                          <a:effectLst/>
                        </a:rPr>
                        <a:t>, w tym 50 własnych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6" marR="9526" marT="9527" marB="952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79437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Wywiad środowiskowy - definicja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752975"/>
          </a:xfrm>
        </p:spPr>
        <p:txBody>
          <a:bodyPr/>
          <a:lstStyle/>
          <a:p>
            <a:pPr eaLnBrk="1" hangingPunct="1"/>
            <a:r>
              <a:rPr lang="pl-PL" smtClean="0"/>
              <a:t>Całokształt czynności zmierzających do uzyskania jak największej ilości informacji których efektem jest opracowanie sprawozdania zawierającego dane osobowe, treść rozmów przeprowadzonych w środowisku nieletniego, opis sytuacji majątkowej i mieszkaniowej, często z załączoną dokumentacją i zakończonego wnioskami osoby przeprowadzającymi wywiad co do dalszego postępowania.</a:t>
            </a:r>
          </a:p>
          <a:p>
            <a:pPr eaLnBrk="1" hangingPunct="1"/>
            <a:r>
              <a:rPr lang="pl-PL" smtClean="0"/>
              <a:t>Diagnoza i zespół postulatów, które po skonfrontowaniu przez sąd z pozostałym materiałem dowodowym będą stanowić podstawę podjętej później decyzji.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7CFFC-6D84-411B-A792-56279411D08D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3"/>
          </a:xfrm>
        </p:spPr>
        <p:txBody>
          <a:bodyPr/>
          <a:lstStyle/>
          <a:p>
            <a:r>
              <a:rPr lang="pl-PL" sz="1800" b="1" dirty="0">
                <a:solidFill>
                  <a:srgbClr val="3333CC"/>
                </a:solidFill>
              </a:rPr>
              <a:t>Art. 24. § 1. </a:t>
            </a:r>
            <a:r>
              <a:rPr lang="pl-PL" sz="1800" b="1" dirty="0" smtClean="0">
                <a:solidFill>
                  <a:srgbClr val="3333CC"/>
                </a:solidFill>
              </a:rPr>
              <a:t>u.p.n. </a:t>
            </a:r>
            <a:r>
              <a:rPr lang="pl-PL" sz="1800" dirty="0"/>
              <a:t>W celu ustalenia danych dotyczących nieletniego i jego środowiska, a w szczególności dotyczących zachowania się i warunków wychowawczych nieletniego, sytuacji bytowej rodziny, przebiegu nauki nieletniego i sposobu spędzania czasu wolnego, jego kontaktów środowiskowych, stosunku do niego rodziców albo opiekuna, podejmowanych oddziaływań wychowawczych, stanu zdrowia i znanych w środowisku uzależnień </a:t>
            </a:r>
            <a:r>
              <a:rPr lang="pl-PL" sz="1800" dirty="0" smtClean="0"/>
              <a:t>nieletniego </a:t>
            </a:r>
            <a:r>
              <a:rPr lang="pl-PL" sz="1800" dirty="0" smtClean="0">
                <a:solidFill>
                  <a:srgbClr val="3333CC"/>
                </a:solidFill>
              </a:rPr>
              <a:t>sąd </a:t>
            </a:r>
            <a:r>
              <a:rPr lang="pl-PL" sz="1800" dirty="0">
                <a:solidFill>
                  <a:srgbClr val="3333CC"/>
                </a:solidFill>
              </a:rPr>
              <a:t>rodzinny zleca kuratorowi sądowemu przeprowadzenie wywiadu środowiskowego.</a:t>
            </a:r>
          </a:p>
          <a:p>
            <a:r>
              <a:rPr lang="pl-PL" sz="1800" b="1" dirty="0">
                <a:solidFill>
                  <a:srgbClr val="3333CC"/>
                </a:solidFill>
              </a:rPr>
              <a:t>Art. 26. u.p.n. </a:t>
            </a:r>
            <a:r>
              <a:rPr lang="pl-PL" sz="1800" dirty="0" smtClean="0"/>
              <a:t>Wobec </a:t>
            </a:r>
            <a:r>
              <a:rPr lang="pl-PL" sz="1800" dirty="0"/>
              <a:t>nieletniego można tymczasowo zastosować nadzór organizacji młodzieżowej lub innej organizacji społecznej albo zakładu pracy, a także </a:t>
            </a:r>
            <a:r>
              <a:rPr lang="pl-PL" sz="1800" b="1" dirty="0">
                <a:solidFill>
                  <a:srgbClr val="3333CC"/>
                </a:solidFill>
              </a:rPr>
              <a:t>nadzór kuratora </a:t>
            </a:r>
            <a:r>
              <a:rPr lang="pl-PL" sz="1800" dirty="0"/>
              <a:t>lub innej osoby godnej zaufania, a jeżeli byłoby to niewystarczające - umieszczenie w młodzieżowym ośrodku wychowawczym albo w rodzinie zastępczej zawodowej, która ukończyła szkolenie przygotowujące do sprawowania opieki nad nieletnim lub zastosować środki leczniczo-wychowawcze, o których mowa w art. 12.</a:t>
            </a:r>
          </a:p>
          <a:p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45624" cy="579437"/>
          </a:xfrm>
        </p:spPr>
        <p:txBody>
          <a:bodyPr/>
          <a:lstStyle/>
          <a:p>
            <a:pPr algn="ctr" eaLnBrk="1" hangingPunct="1"/>
            <a:r>
              <a:rPr lang="pl-PL" sz="3200" dirty="0" smtClean="0"/>
              <a:t>Wywiad środowiskowy – podstawa prawna w u.p.n</a:t>
            </a:r>
          </a:p>
        </p:txBody>
      </p:sp>
    </p:spTree>
    <p:extLst>
      <p:ext uri="{BB962C8B-B14F-4D97-AF65-F5344CB8AC3E}">
        <p14:creationId xmlns:p14="http://schemas.microsoft.com/office/powerpoint/2010/main" val="8639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l-PL" sz="4000" smtClean="0"/>
              <a:t>Nadzór kuratora rodzinnego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557338"/>
            <a:ext cx="8569325" cy="467995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Powierzenie kuratorowi sądowemu sprawowania nadzoru powinno nastąpić bezzwłocznie, nie później niż w ciągu 14 dni od dnia uprawomocnienia się orzeczenia albo od dnia zwrotu akt sądowi I instancji lub otrzymania orzeczenia do wykonania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Przebieg nadzoru i podejmowane na bieżąco czynności kurator rodzinny dokumentuje w karcie czynności nadzoru, prowadzonej osobno dla każdego podopiecznego, w której wpisuje datę, miejsce i rodzaj czynności, uzyskane dokumenty i informacje oraz ich źródła, a także własne uwagi i zamierzenia w zakresie sprawowania nadzoru.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Kurator rodzinny składa sądowi pierwsze sprawozdanie z objęcia nadzoru, nie później niż w ciągu 14 dni od dnia nawiązania kontaktu z podopiecznym, kolejne zaś sprawozdania z przebiegu nadzoru - na żądanie sądu lub w terminach określonych przez sąd.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45C7E-6B0E-439D-84E6-A55DFFCAA13D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Konspekt wykładu w </a:t>
            </a:r>
            <a:r>
              <a:rPr lang="pl-PL" sz="4000" smtClean="0"/>
              <a:t>dniu </a:t>
            </a:r>
            <a:r>
              <a:rPr lang="pl-PL" sz="4000" smtClean="0"/>
              <a:t>16 </a:t>
            </a:r>
            <a:r>
              <a:rPr lang="pl-PL" sz="4000" smtClean="0"/>
              <a:t>XI </a:t>
            </a:r>
            <a:r>
              <a:rPr lang="pl-PL" sz="4000" smtClean="0"/>
              <a:t>2017 </a:t>
            </a:r>
            <a:r>
              <a:rPr lang="pl-PL" sz="4000" dirty="0" smtClean="0"/>
              <a:t>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935163"/>
            <a:ext cx="8569325" cy="4389437"/>
          </a:xfrm>
        </p:spPr>
        <p:txBody>
          <a:bodyPr/>
          <a:lstStyle/>
          <a:p>
            <a:pPr marL="514350" indent="-51435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Przebieg postępowania w sprawach nieletnich – powtórzenie wiadomości</a:t>
            </a:r>
          </a:p>
          <a:p>
            <a:pPr marL="514350" indent="-51435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Status kuratora sądowego jako organu wykonawczego</a:t>
            </a:r>
          </a:p>
          <a:p>
            <a:pPr marL="514350" indent="-51435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Zagadnienia z metodyki pracy kuratora sądowego</a:t>
            </a:r>
          </a:p>
          <a:p>
            <a:pPr marL="1371600" lvl="3" indent="-45720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Sprawowanie nadzoru</a:t>
            </a:r>
          </a:p>
          <a:p>
            <a:pPr marL="1371600" lvl="3" indent="-45720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Wywiad środowiskowy</a:t>
            </a:r>
          </a:p>
          <a:p>
            <a:pPr marL="514350" indent="-51435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Model kurateli sądowej – czy powinna przejść na zawodowstwo?</a:t>
            </a:r>
          </a:p>
          <a:p>
            <a:pPr marL="514350" indent="-514350" eaLnBrk="1" hangingPunct="1">
              <a:buClrTx/>
              <a:buFont typeface="Calibri" pitchFamily="34" charset="0"/>
              <a:buAutoNum type="arabicPeriod"/>
            </a:pPr>
            <a:r>
              <a:rPr lang="pl-PL" dirty="0" smtClean="0">
                <a:latin typeface="+mj-lt"/>
                <a:cs typeface="Times New Roman" pitchFamily="18" charset="0"/>
              </a:rPr>
              <a:t>Prezentacja materiałów aktowych.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997B4-7615-4A32-9DAA-B0B14542F996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 eaLnBrk="1" hangingPunct="1"/>
            <a:r>
              <a:rPr lang="pl-PL" sz="4000" smtClean="0"/>
              <a:t>Nadzór kuratora rodzinnego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557338"/>
            <a:ext cx="8569325" cy="43926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/>
              <a:t>W sprawozdaniu z objęcia nadzoru kurator rodzinny przedstawia diagnozę środowiskową, zamierzenia resocjalizacyjne, metody prowadzenia nadzoru, warunki osobiste i bytowe podopiecznego, zadania do realizacji, prognozę resocjalizacyjną oraz podaje źródła informacji o podopiecznym</a:t>
            </a:r>
            <a:r>
              <a:rPr lang="pl-PL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/>
              <a:t>W sprawozdaniu z zakończenia nadzoru kurator rodzinny opisuje jego przebieg, ze szczególnym uwzględnieniem realizacji planu pracy z podopiecznym oraz oceny wykonania obowiązków i postawy podopiecznego w okresie nadzoru.</a:t>
            </a:r>
            <a:endParaRPr lang="pl-PL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F68B6-620E-4FE8-B664-3FA24E80CB91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6588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Nadzór kuratora rodzinnego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484313"/>
            <a:ext cx="8712200" cy="51847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1800" dirty="0"/>
              <a:t>Kurator rodzinny, któremu powierzono sprawowanie </a:t>
            </a:r>
            <a:r>
              <a:rPr lang="pl-PL" sz="1800" dirty="0" smtClean="0"/>
              <a:t>nadzoru: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 1)   zaznajamia się z aktami sprawy i innymi niezbędnymi źródłami informacji o podopiecznym, a w szczególności z przebiegiem dotychczasowych nadzorów;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2</a:t>
            </a:r>
            <a:r>
              <a:rPr lang="pl-PL" sz="1800" dirty="0"/>
              <a:t>)   nawiązuje pierwszy kontakt z podopiecznym, nie później niż w ciągu 7 dni od daty wpływu prawomocnego orzeczenia do zespołu kuratorskiej służby sądowej;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/>
              <a:t> 3)   poucza podopiecznego o prawach i obowiązkach wynikających z orzeczenia sądu oraz omawia sposób i terminy ich realizacji;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4</a:t>
            </a:r>
            <a:r>
              <a:rPr lang="pl-PL" sz="1800" dirty="0"/>
              <a:t>)   planuje wobec podopiecznego oddziaływania profilaktyczno-resocjalizacyjne i opiekuńczo-wychowawcze;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5</a:t>
            </a:r>
            <a:r>
              <a:rPr lang="pl-PL" sz="1800" dirty="0"/>
              <a:t>)   współpracuje z rodziną podopiecznego w zakresie oddziaływań, o których mowa w pkt 4;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6</a:t>
            </a:r>
            <a:r>
              <a:rPr lang="pl-PL" sz="1800" dirty="0"/>
              <a:t>)   udziela podopiecznemu pomocy w organizowaniu nauki, pracy i czasu wolnego oraz w rozwiązaniu trudności życiowych;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7</a:t>
            </a:r>
            <a:r>
              <a:rPr lang="pl-PL" sz="1800" dirty="0"/>
              <a:t>)   kontroluje zachowanie podopiecznego w miejscu zamieszkania, pobytu, nauki i pracy;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pl-PL" sz="1800" dirty="0" smtClean="0"/>
              <a:t>8</a:t>
            </a:r>
            <a:r>
              <a:rPr lang="pl-PL" sz="1800" dirty="0"/>
              <a:t>)   współdziała z organizacjami, instytucjami, stowarzyszeniami i innymi podmiotami, których celem działania jest pomoc podopiecznym.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403E5-730D-49F1-8C6A-1D44DA430E1A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51098"/>
          </a:xfrm>
        </p:spPr>
        <p:txBody>
          <a:bodyPr/>
          <a:lstStyle/>
          <a:p>
            <a:pPr eaLnBrk="1" hangingPunct="1"/>
            <a:r>
              <a:rPr lang="pl-PL" sz="4000" dirty="0" smtClean="0"/>
              <a:t>Procedura wywiadu środowiskowego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776"/>
            <a:ext cx="8569325" cy="4968551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§ 261. </a:t>
            </a:r>
            <a:r>
              <a:rPr lang="pl-PL" dirty="0" smtClean="0"/>
              <a:t>ROZPORZĄDZENIA MINISTRA SPRAWIEDLIWOŚCI </a:t>
            </a:r>
            <a:r>
              <a:rPr lang="pl-PL" b="1" dirty="0" smtClean="0"/>
              <a:t>dnia </a:t>
            </a:r>
            <a:r>
              <a:rPr lang="pl-PL" b="1" dirty="0"/>
              <a:t>23 grudnia 2015 </a:t>
            </a:r>
            <a:r>
              <a:rPr lang="pl-PL" b="1" dirty="0" smtClean="0"/>
              <a:t>r. Regulamin </a:t>
            </a:r>
            <a:r>
              <a:rPr lang="pl-PL" b="1" dirty="0"/>
              <a:t>urzędowania sądów powszechnych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„W </a:t>
            </a:r>
            <a:r>
              <a:rPr lang="pl-PL" dirty="0"/>
              <a:t>sprawach, w których wykonanie orzeczenia sądu rodzinnego należy do kuratora sądowego, po wszczęciu postępowania wykonawczego odpis orzeczenia przekazuje się do zespołu kuratorskiej służby sądowej w celu jego wykonania i wydaje stosowne zarządzenia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ROZPORZĄDZENIE MINISTRA SPRAWIEDLIWOŚCI z </a:t>
            </a:r>
            <a:r>
              <a:rPr lang="pl-PL" dirty="0"/>
              <a:t>dnia 16 sierpnia </a:t>
            </a:r>
            <a:r>
              <a:rPr lang="pl-PL" dirty="0" smtClean="0"/>
              <a:t>2001 r. w </a:t>
            </a:r>
            <a:r>
              <a:rPr lang="pl-PL" dirty="0"/>
              <a:t>sprawie szczegółowych zasad i trybu przeprowadzania wywiadów środowiskowych o nieletnich</a:t>
            </a:r>
            <a:r>
              <a:rPr lang="pl-PL" dirty="0" smtClean="0"/>
              <a:t>. (</a:t>
            </a:r>
            <a:r>
              <a:rPr lang="pl-PL" dirty="0"/>
              <a:t>Dz. U. z dnia 31 sierpnia 2001 r</a:t>
            </a:r>
            <a:r>
              <a:rPr lang="pl-PL" dirty="0" smtClean="0"/>
              <a:t>.)</a:t>
            </a:r>
            <a:endParaRPr lang="pl-PL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Rozporządzenie </a:t>
            </a:r>
            <a:r>
              <a:rPr lang="pl-PL" dirty="0"/>
              <a:t>reguluje szczegółowe zasady i </a:t>
            </a:r>
            <a:r>
              <a:rPr lang="pl-PL" dirty="0" smtClean="0"/>
              <a:t>tryb przeprowadzania </a:t>
            </a:r>
            <a:r>
              <a:rPr lang="pl-PL" dirty="0"/>
              <a:t>wywiadów środowiskowych o nieletnich dla potrzeb postępowania, a zwłaszcza:</a:t>
            </a:r>
          </a:p>
          <a:p>
            <a:pPr marL="64008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1</a:t>
            </a:r>
            <a:r>
              <a:rPr lang="pl-PL" dirty="0"/>
              <a:t>)   czas, termin i miejsce ich przeprowadzania oraz</a:t>
            </a:r>
          </a:p>
          <a:p>
            <a:pPr marL="64008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>2</a:t>
            </a:r>
            <a:r>
              <a:rPr lang="pl-PL" dirty="0"/>
              <a:t>)   formę i szczegółowy zakres sprawozdania z wywiadu środowiskowego.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Zlecając </a:t>
            </a:r>
            <a:r>
              <a:rPr lang="pl-PL" dirty="0"/>
              <a:t>przeprowadzenie wywiadu środowiskowego, określa się w szczególności zakres i termin jego przeprowadzenia.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Po </a:t>
            </a:r>
            <a:r>
              <a:rPr lang="pl-PL" dirty="0"/>
              <a:t>otrzymaniu zlecenia przeprowadzenia wywiadu środowiskowego kurator sądowy zapoznaje się z aktami sprawy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Wywiad środowiskowy przeprowadza się w porze dziennej. Za porę dzienną uważa się czas od godziny siódmej do godziny dwudziestej pierwszej (wyj. od ogólnej regulacji)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926EF-BE88-430C-B5B0-DFB3FF8A9625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Procedura wywiadu środowiskowego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935163"/>
            <a:ext cx="8362950" cy="43894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Wywiad </a:t>
            </a:r>
            <a:r>
              <a:rPr lang="pl-PL" dirty="0"/>
              <a:t>środowiskowy przeprowadza się w miejscu zamieszkania lub pobytu nieletniego, jego rodziców lub opiekunów. Wywiad środowiskowy może być także przeprowadzony w szkole lub miejscu pracy nieletniego</a:t>
            </a:r>
            <a:r>
              <a:rPr lang="pl-PL" dirty="0" smtClean="0"/>
              <a:t>.</a:t>
            </a:r>
            <a:endParaRPr lang="pl-PL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Osoba </a:t>
            </a:r>
            <a:r>
              <a:rPr lang="pl-PL" dirty="0"/>
              <a:t>przeprowadzająca wywiad środowiskowy ma obowiązek przedstawić się z imienia i nazwiska oraz poinformować nieletniego i jego rodziców lub opiekunów o: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  1)   pełnej nazwie i adresie instytucji, którą reprezentuje,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  2)   celu przeprowadzania wywiadu środowiskowego.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Osoba </a:t>
            </a:r>
            <a:r>
              <a:rPr lang="pl-PL" dirty="0"/>
              <a:t>przeprowadzająca wywiad środowiskowy może żądać niezbędnych wyjaśnień i informacji.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279A6-6F80-4223-8D25-B0413E2DEEC0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Procedura wywiadu środowiskowego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01478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 </a:t>
            </a:r>
            <a:r>
              <a:rPr lang="pl-PL" dirty="0"/>
              <a:t>toku wywiadu środowiskowego ustala się okoliczności objęte zarządzeniem o jego przeprowadzeniu, a w szczególności:</a:t>
            </a:r>
          </a:p>
          <a:p>
            <a:pPr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 </a:t>
            </a:r>
            <a:r>
              <a:rPr lang="pl-PL" dirty="0" smtClean="0"/>
              <a:t>podstawowe </a:t>
            </a:r>
            <a:r>
              <a:rPr lang="pl-PL" dirty="0"/>
              <a:t>informacje o nieletnim: jego imię i nazwisko, datę i miejsce urodzenia, miejsce zamieszkania,</a:t>
            </a:r>
          </a:p>
          <a:p>
            <a:pPr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/>
              <a:t> </a:t>
            </a:r>
            <a:r>
              <a:rPr lang="pl-PL" dirty="0" smtClean="0"/>
              <a:t>dodatkowe </a:t>
            </a:r>
            <a:r>
              <a:rPr lang="pl-PL" dirty="0"/>
              <a:t>informacje o nieletnim: jego zachowanie się i warunki wychowawcze, stan zdrowia, przebieg nauki szkolnej, pracy i sposób spędzania czasu wolnego, kontakty z rówieśnikami i innymi osobami mogącymi mieć wpływ na jego zachowanie,</a:t>
            </a:r>
          </a:p>
          <a:p>
            <a:pPr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podstawowe </a:t>
            </a:r>
            <a:r>
              <a:rPr lang="pl-PL" dirty="0"/>
              <a:t>informacje o członkach rodziny nieletniego i stosunku rodziców lub opiekunów do nieletniego, podejmowanych oddziaływaniach wychowawczych, konfliktach istniejących w rodzinie.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 </a:t>
            </a:r>
            <a:r>
              <a:rPr lang="pl-PL" dirty="0"/>
              <a:t>toku wywiadu środowiskowego należy uwzględniać również informacje dotyczące sytuacji materialnej rodziców lub opiekunów oraz warunków bytowych rodziny.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 </a:t>
            </a:r>
            <a:r>
              <a:rPr lang="pl-PL" dirty="0"/>
              <a:t>szczególnie uzasadnionych przypadkach można zasięgać informacji o przejawach patologii społecznej występujących w środowisku nieletniego.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FD9B9-0F17-42EB-9DE3-018724322E0D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smtClean="0"/>
              <a:t>Procedura wywiadu środowiskowego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Wywiad </a:t>
            </a:r>
            <a:r>
              <a:rPr lang="pl-PL" dirty="0"/>
              <a:t>środowiskowy przeprowadza się w terminie 14 dni od dnia otrzymania zlecenia, chyba że wyznaczony został inny termin.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Osoba </a:t>
            </a:r>
            <a:r>
              <a:rPr lang="pl-PL" dirty="0"/>
              <a:t>przeprowadzająca wywiad środowiskowy jest obowiązana zachować w tajemnicy wszystkie okoliczności, o których dowiedziała się w związku z przeprowadzeniem wywiadu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Sprawozdanie z wywiadu środowiskowego sporządza się w formie pisemnej i składa do akt w jednym egzemplarzu.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Sprawozdanie z wywiadu środowiskowego zawiera:</a:t>
            </a:r>
          </a:p>
          <a:p>
            <a:pPr marL="64135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sz="2300" dirty="0" smtClean="0"/>
              <a:t>1)   imię i nazwisko osoby przeprowadzającej wywiad,</a:t>
            </a:r>
          </a:p>
          <a:p>
            <a:pPr marL="64135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sz="2300" dirty="0" smtClean="0"/>
              <a:t>2)   okoliczności ustalone w toku wywiadu,</a:t>
            </a:r>
          </a:p>
          <a:p>
            <a:pPr marL="64135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sz="2300" dirty="0" smtClean="0"/>
              <a:t>3)   datę przeprowadzenia wywiadu,</a:t>
            </a:r>
          </a:p>
          <a:p>
            <a:pPr marL="64135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sz="2300" dirty="0" smtClean="0"/>
              <a:t>4)   podpis osoby przeprowadzającej wywiad.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Sprawozdanie z wywiadu środowiskowego może zawierać wniosek o uzyskanie innych niezbędnych informacji lub zasięgnięcie opinii, których potrzeba ujawniła się w związku z przeprowadzaniem wywiadu.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6F93D-8AC4-404B-B141-8BEFACCA95AC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87317-54D1-492B-8113-F8E71D22A22F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7175257"/>
              </p:ext>
            </p:extLst>
          </p:nvPr>
        </p:nvGraphicFramePr>
        <p:xfrm>
          <a:off x="395536" y="980728"/>
          <a:ext cx="835292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Kuratela sądowa w liczbach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569325" cy="4824536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>
                <a:latin typeface="+mj-lt"/>
              </a:rPr>
              <a:t>Kuratorska służba sądowa zorganizowana przy sądach rejonowych w zespołach kuratorskich i oparta na modelu zawodowo – społecznym, stanowi obecnie jedyną służbę probacyjną w Polsce. </a:t>
            </a:r>
            <a:endParaRPr lang="pl-PL" sz="24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>
                <a:latin typeface="+mj-lt"/>
              </a:rPr>
              <a:t>W grudniu </a:t>
            </a:r>
            <a:r>
              <a:rPr lang="pl-PL" sz="2400" dirty="0" smtClean="0">
                <a:latin typeface="+mj-lt"/>
              </a:rPr>
              <a:t>2016 </a:t>
            </a:r>
            <a:r>
              <a:rPr lang="pl-PL" sz="2400" dirty="0">
                <a:latin typeface="+mj-lt"/>
              </a:rPr>
              <a:t>r. przyznany limit 5211,5 etatów kuratorów zawodowych (we wrześniu 2013 r.  </a:t>
            </a:r>
            <a:r>
              <a:rPr lang="pl-PL" sz="2400" dirty="0" smtClean="0">
                <a:latin typeface="+mj-lt"/>
              </a:rPr>
              <a:t>było </a:t>
            </a:r>
            <a:r>
              <a:rPr lang="pl-PL" sz="2400" dirty="0">
                <a:latin typeface="+mj-lt"/>
              </a:rPr>
              <a:t>to 5209) </a:t>
            </a:r>
          </a:p>
          <a:p>
            <a:pPr marL="900113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pl-PL" sz="2400" dirty="0" smtClean="0">
                <a:latin typeface="+mj-lt"/>
              </a:rPr>
              <a:t> </a:t>
            </a:r>
            <a:r>
              <a:rPr lang="pl-PL" sz="2400" dirty="0">
                <a:latin typeface="+mj-lt"/>
              </a:rPr>
              <a:t>pion kurateli dla dorosłych w liczbie 3167,45 kuratorów</a:t>
            </a:r>
          </a:p>
          <a:p>
            <a:pPr marL="900113" eaLnBrk="1" fontAlgn="auto" hangingPunct="1"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Ø"/>
              <a:defRPr/>
            </a:pPr>
            <a:r>
              <a:rPr lang="pl-PL" sz="2400" dirty="0" smtClean="0">
                <a:latin typeface="+mj-lt"/>
              </a:rPr>
              <a:t>oraz </a:t>
            </a:r>
            <a:r>
              <a:rPr lang="pl-PL" sz="2400" dirty="0">
                <a:latin typeface="+mj-lt"/>
              </a:rPr>
              <a:t>pion kurateli rodzinnej liczącej </a:t>
            </a:r>
            <a:r>
              <a:rPr lang="pl-PL" sz="2400" dirty="0" smtClean="0">
                <a:latin typeface="+mj-lt"/>
              </a:rPr>
              <a:t>2044,05 kuratorów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/>
              <a:t>Kuratorów zawodowych (w grudniu 2016 r. 4996 kuratorów, w grudniu 2015 r. było 5031 </a:t>
            </a:r>
            <a:endParaRPr lang="pl-PL" sz="2400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>
                <a:latin typeface="+mj-lt"/>
              </a:rPr>
              <a:t>Kuratorów </a:t>
            </a:r>
            <a:r>
              <a:rPr lang="pl-PL" sz="2400" dirty="0">
                <a:latin typeface="+mj-lt"/>
              </a:rPr>
              <a:t>zawodowych w wykonywaniu ustawowych zadań wspomaga aktualnie </a:t>
            </a:r>
            <a:r>
              <a:rPr lang="pl-PL" sz="2400" dirty="0" smtClean="0">
                <a:latin typeface="+mj-lt"/>
              </a:rPr>
              <a:t>27 833 (we wrześniu 2013 r. 29 346) </a:t>
            </a:r>
            <a:r>
              <a:rPr lang="pl-PL" sz="2400" dirty="0">
                <a:latin typeface="+mj-lt"/>
              </a:rPr>
              <a:t>kuratorów </a:t>
            </a:r>
            <a:r>
              <a:rPr lang="pl-PL" sz="2400" dirty="0" smtClean="0">
                <a:latin typeface="+mj-lt"/>
              </a:rPr>
              <a:t>społecznych.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729C9-640C-4E27-B1AC-534AD5FDA6DC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8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50875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Model kurateli sądowej w liczbach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300517"/>
              </p:ext>
            </p:extLst>
          </p:nvPr>
        </p:nvGraphicFramePr>
        <p:xfrm>
          <a:off x="323529" y="1988840"/>
          <a:ext cx="7488831" cy="369887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09744"/>
                <a:gridCol w="1004136"/>
                <a:gridCol w="1355725"/>
                <a:gridCol w="1109613"/>
                <a:gridCol w="1109613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etatów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XII 2005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XII 2007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 poł. 2008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XII 2014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2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Kuratorzy okręgowi i ich zastępcy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2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Kuratorzy zawodowi dla dorosłych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2365,5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3101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3172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3167,45 (61%)</a:t>
                      </a:r>
                      <a:endParaRPr kumimoji="0" lang="pl-PL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2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Kuratorzy zawodowi rodzinni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1829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1848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1908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2044,05 (39%).</a:t>
                      </a:r>
                      <a:endParaRPr kumimoji="0" lang="pl-PL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Aplikanci kuratorscy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261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437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312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2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Kuratorzy społeczni dla dorosłych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19088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18421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18177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620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Kuratorzy społeczni rodzinni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10704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11742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12103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72C3B-F0D9-4BE8-8710-03A3DAF50C50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5E45D-BBEF-4FF7-A0C9-AEBB58A8D998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271873"/>
              </p:ext>
            </p:extLst>
          </p:nvPr>
        </p:nvGraphicFramePr>
        <p:xfrm>
          <a:off x="179512" y="1196752"/>
          <a:ext cx="89644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50875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Model kurateli sądowej w liczbach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11560" y="6525343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Liczba kuratorów społecznych w </a:t>
            </a:r>
            <a:r>
              <a:rPr lang="pl-PL" sz="1400" b="1" smtClean="0"/>
              <a:t>latach 2002-2016 </a:t>
            </a:r>
            <a:r>
              <a:rPr lang="pl-PL" sz="1400" b="1" dirty="0" smtClean="0"/>
              <a:t>– źródło Ministerstwo Sprawiedliwości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7876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07082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Wybrane akty normatywne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9325" cy="5184576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b="1" dirty="0">
                <a:latin typeface="+mj-lt"/>
              </a:rPr>
              <a:t>USTAWA </a:t>
            </a:r>
            <a:r>
              <a:rPr lang="pl-PL" sz="1800" dirty="0">
                <a:latin typeface="+mj-lt"/>
              </a:rPr>
              <a:t>z dnia 27 lipca 2001 r. </a:t>
            </a:r>
            <a:r>
              <a:rPr lang="pl-PL" sz="1800" b="1" dirty="0">
                <a:latin typeface="+mj-lt"/>
              </a:rPr>
              <a:t>o kuratorach </a:t>
            </a:r>
            <a:r>
              <a:rPr lang="pl-PL" sz="1800" b="1" dirty="0" smtClean="0">
                <a:latin typeface="+mj-lt"/>
              </a:rPr>
              <a:t>sądowych </a:t>
            </a:r>
            <a:r>
              <a:rPr lang="pl-PL" sz="1800" dirty="0">
                <a:latin typeface="+mj-lt"/>
              </a:rPr>
              <a:t>(Dz.U. Nr 98, poz. 1071</a:t>
            </a:r>
            <a:r>
              <a:rPr lang="pl-PL" sz="1800" dirty="0" smtClean="0">
                <a:latin typeface="+mj-lt"/>
              </a:rPr>
              <a:t>)</a:t>
            </a:r>
          </a:p>
          <a:p>
            <a:r>
              <a:rPr lang="pl-PL" sz="1800" b="1" dirty="0">
                <a:latin typeface="+mj-lt"/>
              </a:rPr>
              <a:t>USTAWA </a:t>
            </a:r>
            <a:r>
              <a:rPr lang="pl-PL" sz="1800" dirty="0">
                <a:latin typeface="+mj-lt"/>
              </a:rPr>
              <a:t>z dnia </a:t>
            </a:r>
            <a:r>
              <a:rPr lang="pl-PL" sz="1800" b="1" dirty="0" smtClean="0">
                <a:latin typeface="+mj-lt"/>
              </a:rPr>
              <a:t>26 </a:t>
            </a:r>
            <a:r>
              <a:rPr lang="pl-PL" sz="1800" b="1" dirty="0">
                <a:latin typeface="+mj-lt"/>
              </a:rPr>
              <a:t>października 1982 r. o postępowaniu w sprawach </a:t>
            </a:r>
            <a:r>
              <a:rPr lang="pl-PL" sz="1800" b="1" dirty="0" smtClean="0">
                <a:latin typeface="+mj-lt"/>
              </a:rPr>
              <a:t>nieletnich </a:t>
            </a:r>
            <a:r>
              <a:rPr lang="pl-PL" sz="1800" dirty="0" smtClean="0">
                <a:latin typeface="+mj-lt"/>
              </a:rPr>
              <a:t>(</a:t>
            </a:r>
            <a:r>
              <a:rPr lang="pl-PL" sz="1800" dirty="0">
                <a:latin typeface="+mj-lt"/>
              </a:rPr>
              <a:t>j.t</a:t>
            </a:r>
            <a:r>
              <a:rPr lang="pl-PL" sz="1800" dirty="0" smtClean="0">
                <a:latin typeface="+mj-lt"/>
              </a:rPr>
              <a:t>. Dz.U.2016, poz. 1654).</a:t>
            </a:r>
            <a:endParaRPr lang="pl-PL" sz="1800" dirty="0">
              <a:latin typeface="+mj-lt"/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1800" b="1" dirty="0" smtClean="0">
                <a:latin typeface="+mj-lt"/>
              </a:rPr>
              <a:t>Rozporządzenie Ministra Sprawiedliwości z dnia 12 czerwca 2003 r. </a:t>
            </a:r>
            <a:r>
              <a:rPr lang="pl-PL" sz="1800" dirty="0" smtClean="0">
                <a:latin typeface="+mj-lt"/>
              </a:rPr>
              <a:t>w sprawie szczegółowego sposobu wykonywania uprawnień i obowiązków kuratorów </a:t>
            </a:r>
            <a:r>
              <a:rPr lang="pl-PL" sz="1800" dirty="0">
                <a:latin typeface="+mj-lt"/>
              </a:rPr>
              <a:t>sądowych </a:t>
            </a:r>
            <a:r>
              <a:rPr lang="pl-PL" sz="1800" dirty="0" smtClean="0">
                <a:latin typeface="+mj-lt"/>
              </a:rPr>
              <a:t>DZ.U. Nr 112, poz. 1064 )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1800" b="1" dirty="0" smtClean="0">
                <a:latin typeface="+mj-lt"/>
              </a:rPr>
              <a:t>Rozporządzenie </a:t>
            </a:r>
            <a:r>
              <a:rPr lang="pl-PL" sz="1800" b="1" dirty="0">
                <a:latin typeface="+mj-lt"/>
              </a:rPr>
              <a:t>Ministra </a:t>
            </a:r>
            <a:r>
              <a:rPr lang="pl-PL" sz="1800" b="1" dirty="0" smtClean="0">
                <a:latin typeface="+mj-lt"/>
              </a:rPr>
              <a:t>Sprawiedliwości z </a:t>
            </a:r>
            <a:r>
              <a:rPr lang="pl-PL" sz="1800" b="1" dirty="0">
                <a:latin typeface="+mj-lt"/>
              </a:rPr>
              <a:t>dnia 16 sierpnia 2001 r. </a:t>
            </a:r>
            <a:r>
              <a:rPr lang="pl-PL" sz="1800" dirty="0">
                <a:latin typeface="+mj-lt"/>
              </a:rPr>
              <a:t>w sprawie szczegółowych zasad i trybu przeprowadzania wywiadów środowiskowych o nieletnich</a:t>
            </a:r>
            <a:r>
              <a:rPr lang="pl-PL" sz="1800" dirty="0" smtClean="0">
                <a:latin typeface="+mj-lt"/>
              </a:rPr>
              <a:t>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1800" b="1" dirty="0" smtClean="0">
                <a:latin typeface="+mj-lt"/>
              </a:rPr>
              <a:t>Rozporządzenie Ministra Sprawiedliwości z dnia 11 czerwca 2003 r. </a:t>
            </a:r>
            <a:r>
              <a:rPr lang="pl-PL" sz="1800" dirty="0" smtClean="0">
                <a:latin typeface="+mj-lt"/>
              </a:rPr>
              <a:t>w sprawie regulaminu czynności w zakresie przeprowadzania wywiadu środowiskowego oraz wzoru kwestionariusza tego wywiadu (nie stosowany w przypadku nieletnich)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1800" b="1" dirty="0" smtClean="0">
                <a:latin typeface="+mj-lt"/>
              </a:rPr>
              <a:t>Rozporządzenie Ministra Sprawiedliwości z dnia 9 czerwca 2003 r.  </a:t>
            </a:r>
            <a:r>
              <a:rPr lang="pl-PL" sz="1800" dirty="0" smtClean="0">
                <a:latin typeface="+mj-lt"/>
              </a:rPr>
              <a:t>w sprawie standardów obciążenia pracą kuratora </a:t>
            </a:r>
            <a:r>
              <a:rPr lang="pl-PL" sz="1800" dirty="0">
                <a:latin typeface="+mj-lt"/>
              </a:rPr>
              <a:t>zawodowego </a:t>
            </a:r>
            <a:r>
              <a:rPr lang="pl-PL" sz="1800" dirty="0" smtClean="0">
                <a:latin typeface="+mj-lt"/>
              </a:rPr>
              <a:t>(Dz.U. Nr 116, poz. 1100)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sz="1800" b="1" dirty="0" smtClean="0">
                <a:latin typeface="+mj-lt"/>
              </a:rPr>
              <a:t>Rozporządzenie </a:t>
            </a:r>
            <a:r>
              <a:rPr lang="pl-PL" sz="1800" b="1" dirty="0">
                <a:latin typeface="+mj-lt"/>
              </a:rPr>
              <a:t>Ministra </a:t>
            </a:r>
            <a:r>
              <a:rPr lang="pl-PL" sz="1800" b="1" dirty="0" smtClean="0">
                <a:latin typeface="+mj-lt"/>
              </a:rPr>
              <a:t>Sprawiedliwości </a:t>
            </a:r>
            <a:r>
              <a:rPr lang="pl-PL" sz="1800" dirty="0">
                <a:latin typeface="+mj-lt"/>
              </a:rPr>
              <a:t>z dnia 21 lutego 2012 r. w sprawie zasad i trybu wykonywania nadzoru nad nieletnim przez kuratorów sądowych, sposobu wykonywania obowiązków przez organizacje młodzieżowe lub inne organizacje społeczne, zakłady pracy i osoby godne zaufania oraz sposobu kontrolowania obowiązków nałożonych na rodziców lub opiekuna nieletniego (</a:t>
            </a:r>
            <a:r>
              <a:rPr lang="pl-PL" sz="1800" dirty="0" smtClean="0">
                <a:latin typeface="+mj-lt"/>
              </a:rPr>
              <a:t>Dz.U. Nr 0 poz. 228)</a:t>
            </a:r>
            <a:endParaRPr lang="pl-PL" sz="1800" dirty="0">
              <a:latin typeface="+mj-lt"/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pl-PL" sz="1800" dirty="0"/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pl-PL" sz="22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A103E-AC41-4E45-80DE-4B2AEE3E15DE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729C9-640C-4E27-B1AC-534AD5FDA6DC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5" y="836712"/>
            <a:ext cx="826665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0" y="4293096"/>
            <a:ext cx="876559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Bibliografia</a:t>
            </a:r>
            <a:r>
              <a:rPr lang="pl-PL" dirty="0" smtClean="0"/>
              <a:t>:</a:t>
            </a:r>
          </a:p>
          <a:p>
            <a:endParaRPr lang="pl-P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Raport Komisji </a:t>
            </a:r>
            <a:r>
              <a:rPr lang="pl-PL" sz="1400" dirty="0"/>
              <a:t>Monitorowania Warunków Pracy i Płacy Krajowej Rady </a:t>
            </a:r>
            <a:r>
              <a:rPr lang="pl-PL" sz="1400" dirty="0" smtClean="0"/>
              <a:t>Kuratorów pt.  </a:t>
            </a:r>
            <a:r>
              <a:rPr lang="pl-PL" sz="1400" dirty="0"/>
              <a:t>„Kuratorska </a:t>
            </a:r>
            <a:r>
              <a:rPr lang="pl-PL" sz="1400" dirty="0" smtClean="0"/>
              <a:t>Służba Sądowa w Polsce wg </a:t>
            </a:r>
            <a:r>
              <a:rPr lang="pl-PL" sz="1400" dirty="0"/>
              <a:t>stanu na dzień 31.12.2014 </a:t>
            </a:r>
            <a:r>
              <a:rPr lang="pl-PL" sz="1400" dirty="0" smtClean="0"/>
              <a:t>roku”., </a:t>
            </a:r>
            <a:r>
              <a:rPr lang="pl-PL" sz="1400" dirty="0"/>
              <a:t>Warszawa </a:t>
            </a:r>
            <a:r>
              <a:rPr lang="pl-PL" sz="1400" dirty="0" smtClean="0"/>
              <a:t>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T. Jedynak </a:t>
            </a:r>
            <a:r>
              <a:rPr lang="pl-PL" sz="1400" dirty="0"/>
              <a:t>, </a:t>
            </a:r>
            <a:r>
              <a:rPr lang="pl-PL" sz="1400" dirty="0" smtClean="0"/>
              <a:t>K. Stasiak, Ustawa o kuratorach sądowych. Komentarz, Warszawa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P</a:t>
            </a:r>
            <a:r>
              <a:rPr lang="pl-PL" sz="1400" dirty="0"/>
              <a:t>. Czarnecki, </a:t>
            </a:r>
            <a:r>
              <a:rPr lang="pl-PL" sz="1400" i="1" dirty="0"/>
              <a:t>Rola kuratora sądowego w postępowaniu w sprawach nieletnich – konfrontacja wymagań ustawowych z rzeczywistością</a:t>
            </a:r>
            <a:r>
              <a:rPr lang="pl-PL" sz="1400" dirty="0"/>
              <a:t>, [w:] </a:t>
            </a:r>
            <a:r>
              <a:rPr lang="pl-PL" sz="1400" i="1" dirty="0"/>
              <a:t>W kręgu prawa nieletnich. Księga pamiątkowa ku czci Profesor Marianny </a:t>
            </a:r>
            <a:r>
              <a:rPr lang="pl-PL" sz="1400" i="1" dirty="0" err="1"/>
              <a:t>Korcyl</a:t>
            </a:r>
            <a:r>
              <a:rPr lang="pl-PL" sz="1400" i="1" dirty="0"/>
              <a:t>-Wolskiej</a:t>
            </a:r>
            <a:r>
              <a:rPr lang="pl-PL" sz="1400" dirty="0"/>
              <a:t>”, red. P. Hofmański, S. Waltoś, wyd. Wolters Kluwer, Warszawa 2009, s. </a:t>
            </a:r>
            <a:r>
              <a:rPr lang="pl-PL" sz="1400" dirty="0" smtClean="0"/>
              <a:t>247-268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P</a:t>
            </a:r>
            <a:r>
              <a:rPr lang="pl-PL" sz="1400" dirty="0"/>
              <a:t>. Czarnecki, </a:t>
            </a:r>
            <a:r>
              <a:rPr lang="pl-PL" sz="1400" i="1" dirty="0"/>
              <a:t>Status nieletniego w postępowaniu w sprawach nieletnich</a:t>
            </a:r>
            <a:r>
              <a:rPr lang="pl-PL" sz="1400" dirty="0"/>
              <a:t>, Przegląd Sądowy 2016, nr 9, s. 45-62</a:t>
            </a:r>
          </a:p>
        </p:txBody>
      </p:sp>
    </p:spTree>
    <p:extLst>
      <p:ext uri="{BB962C8B-B14F-4D97-AF65-F5344CB8AC3E}">
        <p14:creationId xmlns:p14="http://schemas.microsoft.com/office/powerpoint/2010/main" val="379029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1640" y="3068960"/>
            <a:ext cx="6342856" cy="648072"/>
          </a:xfrm>
          <a:extLst/>
        </p:spPr>
        <p:txBody>
          <a:bodyPr/>
          <a:lstStyle/>
          <a:p>
            <a:pPr algn="ctr">
              <a:defRPr/>
            </a:pPr>
            <a:r>
              <a:rPr lang="pl-PL" sz="4000" dirty="0" smtClean="0"/>
              <a:t>Dziękuję za uwagę;-)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Historia kurateli w zarysie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776"/>
            <a:ext cx="8569325" cy="468052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j-lt"/>
              </a:rPr>
              <a:t>7 lutego 1919 r. Naczelnik Państwa podpisał dekret o utworzeniu </a:t>
            </a:r>
            <a:r>
              <a:rPr lang="pl-PL" sz="2400" dirty="0" smtClean="0">
                <a:latin typeface="+mj-lt"/>
              </a:rPr>
              <a:t>sądów </a:t>
            </a:r>
            <a:r>
              <a:rPr lang="pl-PL" sz="2400" dirty="0">
                <a:latin typeface="+mj-lt"/>
              </a:rPr>
              <a:t>dla nieletnich.</a:t>
            </a:r>
          </a:p>
          <a:p>
            <a:r>
              <a:rPr lang="pl-PL" sz="2400" dirty="0" smtClean="0">
                <a:latin typeface="+mj-lt"/>
              </a:rPr>
              <a:t>Minister </a:t>
            </a:r>
            <a:r>
              <a:rPr lang="pl-PL" sz="2400" dirty="0">
                <a:latin typeface="+mj-lt"/>
              </a:rPr>
              <a:t>Sprawiedliwości w rozporządzeniu z </a:t>
            </a:r>
            <a:r>
              <a:rPr lang="pl-PL" sz="2400" dirty="0" smtClean="0">
                <a:latin typeface="+mj-lt"/>
              </a:rPr>
              <a:t>dnia 26 </a:t>
            </a:r>
            <a:r>
              <a:rPr lang="pl-PL" sz="2400" dirty="0">
                <a:latin typeface="+mj-lt"/>
              </a:rPr>
              <a:t>lipca 1919 r. w przedmiocie urządzenia </a:t>
            </a:r>
            <a:r>
              <a:rPr lang="pl-PL" sz="2400" dirty="0" smtClean="0">
                <a:latin typeface="+mj-lt"/>
              </a:rPr>
              <a:t>sądów </a:t>
            </a:r>
            <a:r>
              <a:rPr lang="pl-PL" sz="2400" dirty="0">
                <a:latin typeface="+mj-lt"/>
              </a:rPr>
              <a:t>dla nieletnich</a:t>
            </a:r>
            <a:r>
              <a:rPr lang="pl-PL" sz="2400" dirty="0" smtClean="0">
                <a:latin typeface="+mj-lt"/>
              </a:rPr>
              <a:t>.</a:t>
            </a:r>
          </a:p>
          <a:p>
            <a:r>
              <a:rPr lang="pl-PL" sz="2400" dirty="0" smtClean="0">
                <a:latin typeface="+mj-lt"/>
              </a:rPr>
              <a:t>Na </a:t>
            </a:r>
            <a:r>
              <a:rPr lang="pl-PL" sz="2400" dirty="0">
                <a:latin typeface="+mj-lt"/>
              </a:rPr>
              <a:t>mocy rozporządzenia Ministra </a:t>
            </a:r>
            <a:r>
              <a:rPr lang="pl-PL" sz="2400" dirty="0" smtClean="0">
                <a:latin typeface="+mj-lt"/>
              </a:rPr>
              <a:t>Sprawiedliwości z </a:t>
            </a:r>
            <a:r>
              <a:rPr lang="pl-PL" sz="2400" dirty="0">
                <a:latin typeface="+mj-lt"/>
              </a:rPr>
              <a:t>dnia 25 czerwca 1929 r. instytucja </a:t>
            </a:r>
            <a:r>
              <a:rPr lang="pl-PL" sz="2400" dirty="0" smtClean="0">
                <a:latin typeface="+mj-lt"/>
              </a:rPr>
              <a:t>opiekunów </a:t>
            </a:r>
            <a:r>
              <a:rPr lang="pl-PL" sz="2400" dirty="0">
                <a:latin typeface="+mj-lt"/>
              </a:rPr>
              <a:t>sądowych została przekształcona w </a:t>
            </a:r>
            <a:r>
              <a:rPr lang="pl-PL" sz="2400" dirty="0" smtClean="0">
                <a:latin typeface="+mj-lt"/>
              </a:rPr>
              <a:t>instytucję kuratorów </a:t>
            </a:r>
            <a:r>
              <a:rPr lang="pl-PL" sz="2400" dirty="0">
                <a:latin typeface="+mj-lt"/>
              </a:rPr>
              <a:t>nieletnich przy sądach grodzkich i przy sądach dla nieletnich</a:t>
            </a:r>
            <a:r>
              <a:rPr lang="pl-PL" sz="2400" dirty="0" smtClean="0">
                <a:latin typeface="+mj-lt"/>
              </a:rPr>
              <a:t>. (od 1 lipca 1929 r.)</a:t>
            </a:r>
          </a:p>
          <a:p>
            <a:r>
              <a:rPr lang="pl-PL" sz="2400" dirty="0" smtClean="0">
                <a:latin typeface="+mj-lt"/>
              </a:rPr>
              <a:t>Rozporządzenie </a:t>
            </a:r>
            <a:r>
              <a:rPr lang="pl-PL" sz="2400" dirty="0">
                <a:latin typeface="+mj-lt"/>
              </a:rPr>
              <a:t>Ministra Sprawiedliwości z dnia 25 </a:t>
            </a:r>
            <a:r>
              <a:rPr lang="pl-PL" sz="2400" dirty="0" smtClean="0">
                <a:latin typeface="+mj-lt"/>
              </a:rPr>
              <a:t>czerwca 1935 </a:t>
            </a:r>
            <a:r>
              <a:rPr lang="pl-PL" sz="2400" dirty="0">
                <a:latin typeface="+mj-lt"/>
              </a:rPr>
              <a:t>r. o kuratorach nieletnich</a:t>
            </a:r>
            <a:r>
              <a:rPr lang="pl-PL" sz="24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pl-PL" sz="2400" dirty="0" smtClean="0">
                <a:latin typeface="+mj-lt"/>
              </a:rPr>
              <a:t>(dalsze rozporządzenia z 1951 </a:t>
            </a:r>
            <a:r>
              <a:rPr lang="pl-PL" sz="2400" dirty="0"/>
              <a:t>r.</a:t>
            </a:r>
            <a:r>
              <a:rPr lang="pl-PL" sz="2400" dirty="0" smtClean="0">
                <a:latin typeface="+mj-lt"/>
              </a:rPr>
              <a:t>, 1959 </a:t>
            </a:r>
            <a:r>
              <a:rPr lang="pl-PL" sz="2400" dirty="0"/>
              <a:t>r.</a:t>
            </a:r>
            <a:r>
              <a:rPr lang="pl-PL" sz="2400" dirty="0" smtClean="0">
                <a:latin typeface="+mj-lt"/>
              </a:rPr>
              <a:t>, 1973 </a:t>
            </a:r>
            <a:r>
              <a:rPr lang="pl-PL" sz="2400" dirty="0" smtClean="0"/>
              <a:t>r</a:t>
            </a:r>
            <a:r>
              <a:rPr lang="pl-PL" sz="2400" dirty="0"/>
              <a:t>.</a:t>
            </a:r>
            <a:r>
              <a:rPr lang="pl-PL" sz="2400" dirty="0" smtClean="0">
                <a:latin typeface="+mj-lt"/>
              </a:rPr>
              <a:t>, 1986 r.)</a:t>
            </a:r>
            <a:endParaRPr lang="pl-PL" sz="2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B6033-5677-4879-8B9C-5924DFED8901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15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Wiadomości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9325" cy="4968552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l-PL" sz="2400" dirty="0" smtClean="0">
                <a:latin typeface="+mj-lt"/>
              </a:rPr>
              <a:t>Kurator sądowy jest funkcjonariuszem publicznym (art. 115 § 13 k.k.)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>
                <a:latin typeface="+mj-lt"/>
              </a:rPr>
              <a:t>Kuratorzy </a:t>
            </a:r>
            <a:r>
              <a:rPr lang="pl-PL" sz="2400" dirty="0">
                <a:latin typeface="+mj-lt"/>
              </a:rPr>
              <a:t>sądowi realizują określone przez prawo zadania o charakterze wychowawczo-resocjalizacyjnym, diagnostycznym, profilaktycznym i kontrolnym, związane z wykonywaniem orzeczeń </a:t>
            </a:r>
            <a:r>
              <a:rPr lang="pl-PL" sz="2400" dirty="0" smtClean="0">
                <a:latin typeface="+mj-lt"/>
              </a:rPr>
              <a:t>sądu.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>
                <a:latin typeface="+mj-lt"/>
              </a:rPr>
              <a:t>Kuratorami </a:t>
            </a:r>
            <a:r>
              <a:rPr lang="pl-PL" sz="2400" dirty="0">
                <a:latin typeface="+mj-lt"/>
              </a:rPr>
              <a:t>sądowymi są:</a:t>
            </a:r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>
                <a:latin typeface="+mj-lt"/>
              </a:rPr>
              <a:t>1</a:t>
            </a:r>
            <a:r>
              <a:rPr lang="pl-PL" sz="2200" dirty="0">
                <a:latin typeface="+mj-lt"/>
              </a:rPr>
              <a:t>)   zawodowi kuratorzy sądowi, zwani </a:t>
            </a:r>
            <a:r>
              <a:rPr lang="pl-PL" sz="2200" dirty="0" smtClean="0">
                <a:latin typeface="+mj-lt"/>
              </a:rPr>
              <a:t>"</a:t>
            </a:r>
            <a:r>
              <a:rPr lang="pl-PL" sz="2200" dirty="0">
                <a:latin typeface="+mj-lt"/>
              </a:rPr>
              <a:t>kuratorami zawodowymi",</a:t>
            </a:r>
          </a:p>
          <a:p>
            <a:pPr marL="36576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200" dirty="0" smtClean="0">
                <a:latin typeface="+mj-lt"/>
              </a:rPr>
              <a:t>2</a:t>
            </a:r>
            <a:r>
              <a:rPr lang="pl-PL" sz="2200" dirty="0">
                <a:latin typeface="+mj-lt"/>
              </a:rPr>
              <a:t>)   społeczni kuratorzy sądowi, zwani </a:t>
            </a:r>
            <a:r>
              <a:rPr lang="pl-PL" sz="2200" dirty="0" smtClean="0">
                <a:latin typeface="+mj-lt"/>
              </a:rPr>
              <a:t>„kuratorami </a:t>
            </a:r>
            <a:r>
              <a:rPr lang="pl-PL" sz="2000" dirty="0">
                <a:latin typeface="+mj-lt"/>
              </a:rPr>
              <a:t>społecznymi</a:t>
            </a:r>
            <a:r>
              <a:rPr lang="pl-PL" sz="2000" dirty="0" smtClean="0">
                <a:latin typeface="+mj-lt"/>
              </a:rPr>
              <a:t>".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dirty="0"/>
              <a:t>Kuratorzy zawodowi wykonują swoje czynności w </a:t>
            </a:r>
            <a:r>
              <a:rPr lang="pl-PL" b="1" dirty="0"/>
              <a:t>527</a:t>
            </a:r>
            <a:r>
              <a:rPr lang="pl-PL" dirty="0"/>
              <a:t> zespołach, z czego </a:t>
            </a:r>
            <a:r>
              <a:rPr lang="pl-PL" b="1" dirty="0"/>
              <a:t>196 </a:t>
            </a:r>
            <a:r>
              <a:rPr lang="pl-PL" dirty="0"/>
              <a:t>zespołów wykonuje orzeczenia w sprawach karnych, 170 zespołów w sprawach rodzinnych i nieletnich, natomiast 161 zespołów jest </a:t>
            </a:r>
            <a:r>
              <a:rPr lang="pl-PL" dirty="0" smtClean="0"/>
              <a:t>połączonych (stan 31.12.2014 r.)</a:t>
            </a:r>
            <a:endParaRPr lang="pl-PL" dirty="0" smtClean="0">
              <a:latin typeface="+mj-lt"/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pl-PL" dirty="0" smtClean="0">
                <a:latin typeface="+mj-lt"/>
              </a:rPr>
              <a:t>Kuratorzy </a:t>
            </a:r>
            <a:r>
              <a:rPr lang="pl-PL" dirty="0">
                <a:latin typeface="+mj-lt"/>
              </a:rPr>
              <a:t>sądowi wykonujący orzeczenia w sprawach karnych są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kuratorami dla dorosłych</a:t>
            </a:r>
            <a:r>
              <a:rPr lang="pl-PL" dirty="0">
                <a:latin typeface="+mj-lt"/>
              </a:rPr>
              <a:t>, a wykonujący orzeczenia w sprawach rodzinnych i nieletnich są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kuratorami rodzinnymi</a:t>
            </a:r>
            <a:r>
              <a:rPr lang="pl-PL" dirty="0">
                <a:latin typeface="+mj-lt"/>
              </a:rPr>
              <a:t>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B6033-5677-4879-8B9C-5924DFED8901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3106"/>
          </a:xfrm>
        </p:spPr>
        <p:txBody>
          <a:bodyPr/>
          <a:lstStyle/>
          <a:p>
            <a:pPr algn="ctr" eaLnBrk="1" hangingPunct="1"/>
            <a:r>
              <a:rPr lang="pl-PL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Funkcje kurateli sądowej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729C9-640C-4E27-B1AC-534AD5FDA6DC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06113869"/>
              </p:ext>
            </p:extLst>
          </p:nvPr>
        </p:nvGraphicFramePr>
        <p:xfrm>
          <a:off x="755576" y="1484784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345D5A-8860-4E98-9DB8-ECAB022B2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4FF0AC-5773-4587-B8FA-BF7D199F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289429-1EF9-4324-9225-62FAB7321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53EB04-378B-46B0-A2C4-E31BDB3F9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46CA5-53EB-4E5E-B8CF-ADE855EAA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3FC704-7870-4E81-B9CB-13192372F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A8F5E3-5525-4DDB-B94C-06BA23288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FCCDF2-8079-42E3-B990-7D9FB2C7D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A3CF02-D7A4-4B5B-B9CF-3A2C69D3A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4759C-7337-4504-8321-4E2FA0F03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7CB673-2424-4EF7-A4B5-47FE8746A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2F7A26-1CB0-45F5-9B4F-B3153DD32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1098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Kto może być kuratorem?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88C35-AB1E-4EDF-904E-256265A3F311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27677"/>
              </p:ext>
            </p:extLst>
          </p:nvPr>
        </p:nvGraphicFramePr>
        <p:xfrm>
          <a:off x="107504" y="1484785"/>
          <a:ext cx="8856984" cy="512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788"/>
                <a:gridCol w="4053196"/>
              </a:tblGrid>
              <a:tr h="675636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zawodowym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społecznym</a:t>
                      </a:r>
                      <a:endParaRPr lang="pl-PL" sz="2800" dirty="0"/>
                    </a:p>
                  </a:txBody>
                  <a:tcPr anchor="ctr"/>
                </a:tc>
              </a:tr>
              <a:tr h="421670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posiada obywatelstwo polskie i korzysta z pełni praw cywilnych i obywatelskich</a:t>
                      </a:r>
                      <a:endParaRPr lang="pl-PL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7727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dirty="0" smtClean="0"/>
                        <a:t>jest nieskazitelnego charakteru,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86331"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jest zdolny ze względu na stan zdrowia do pełnienia obowiązków kuratora zawodowego</a:t>
                      </a:r>
                      <a:endParaRPr lang="pl-PL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9792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ukończył wyższe studia magisterskie z zakresu nauk pedagogiczno-psychologicznych, socjologicznych lub prawnych albo inne wyższe studia magisterskie i studia podyplomowe z zakresu nauk pedagogiczno-psychologicznych, socjologicznych lub prawnych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posiada co najmniej wykształcenie średnie i doświadczenie w prowadzeniu działalności resocjalizacyjnej, opiekuńczej lub wychowawczej</a:t>
                      </a:r>
                      <a:endParaRPr lang="pl-PL" dirty="0"/>
                    </a:p>
                  </a:txBody>
                  <a:tcPr anchor="ctr"/>
                </a:tc>
              </a:tr>
              <a:tr h="67563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odbył aplikację kuratorską,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złożył informację z Krajowego Rejestru Karnego, która jego dotyczy.</a:t>
                      </a:r>
                    </a:p>
                  </a:txBody>
                  <a:tcPr anchor="ctr"/>
                </a:tc>
              </a:tr>
              <a:tr h="67563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zdał egzamin kuratorski</a:t>
                      </a:r>
                      <a:endParaRPr lang="pl-PL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Prawa kuratora sądowego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340769"/>
            <a:ext cx="8569325" cy="498383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l-PL" sz="2000" dirty="0" smtClean="0"/>
              <a:t>Kurator  zawodowy ma prawo do: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1</a:t>
            </a:r>
            <a:r>
              <a:rPr lang="pl-PL" sz="2000" dirty="0"/>
              <a:t>)   odwiedzania w godzinach od 7</a:t>
            </a:r>
            <a:r>
              <a:rPr lang="pl-PL" sz="2000" baseline="30000" dirty="0"/>
              <a:t>00</a:t>
            </a:r>
            <a:r>
              <a:rPr lang="pl-PL" sz="2000" dirty="0"/>
              <a:t> do 22</a:t>
            </a:r>
            <a:r>
              <a:rPr lang="pl-PL" sz="2000" baseline="30000" dirty="0"/>
              <a:t>00</a:t>
            </a:r>
            <a:r>
              <a:rPr lang="pl-PL" sz="2000" dirty="0"/>
              <a:t> osób objętych postępowaniem w miejscu ich zamieszkania lub pobytu, a także w zakładach zamkniętych,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/>
              <a:t>  2)   żądania okazania przez osobę objętą postępowaniem dokumentu pozwalającego na stwierdzenie jej tożsamości,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/>
              <a:t>  3)   żądania niezbędnych wyjaśnień i informacji od podopiecznych objętych dozorem, nadzorem lub inną formą kontroli zleconej przez sąd,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/>
              <a:t>  4)   przeglądania akt sądowych i sporządzania z nich odpisów w związku z wykonywaniem czynności służbowych oraz dostępu do dokumentacji dotyczącej podopiecznego i innych osób objętych postępowaniem,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/>
              <a:t>  5)   żądania od Policji oraz innych organów lub instytucji państwowych, organów samorządu terytorialnego, stowarzyszeń i organizacji społecznych w zakresie ich działania, a także od osób fizycznych pomocy w wykonywaniu czynności służbowych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CE390-7824-4C3C-9B17-C55960EAFCE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51098"/>
          </a:xfrm>
        </p:spPr>
        <p:txBody>
          <a:bodyPr/>
          <a:lstStyle/>
          <a:p>
            <a:pPr algn="ctr" eaLnBrk="1" hangingPunct="1"/>
            <a:r>
              <a:rPr lang="pl-PL" sz="4000" dirty="0" smtClean="0"/>
              <a:t>Obowiązki kuratora sądowego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935163"/>
            <a:ext cx="8569325" cy="4389437"/>
          </a:xfrm>
        </p:spPr>
        <p:txBody>
          <a:bodyPr/>
          <a:lstStyle/>
          <a:p>
            <a:pPr eaLnBrk="1" hangingPunct="1"/>
            <a:r>
              <a:rPr lang="pl-PL" sz="2000" b="1" dirty="0" smtClean="0"/>
              <a:t>  Zawodowy kurator sądowy ma obowiązek:</a:t>
            </a:r>
          </a:p>
          <a:p>
            <a:pPr eaLnBrk="1" hangingPunct="1"/>
            <a:r>
              <a:rPr lang="pl-PL" sz="2000" dirty="0" smtClean="0"/>
              <a:t>  1)   występowania w uzasadnionych wypadkach z wnioskiem o zmianę lub uchylenie orzeczonego środka,</a:t>
            </a:r>
          </a:p>
          <a:p>
            <a:pPr eaLnBrk="1" hangingPunct="1"/>
            <a:r>
              <a:rPr lang="pl-PL" sz="2000" dirty="0" smtClean="0"/>
              <a:t>  2)   przeprowadzania na zlecenie sądu lub sędziego wywiadów środowiskowych,</a:t>
            </a:r>
          </a:p>
          <a:p>
            <a:pPr eaLnBrk="1" hangingPunct="1"/>
            <a:r>
              <a:rPr lang="pl-PL" sz="2000" dirty="0" smtClean="0"/>
              <a:t>  3)   współpracy z właściwym samorządem i organizacjami społecznymi, które statutowo zajmują się opieką, wychowaniem, resocjalizacją, leczeniem i świadczeniem pomocy społecznej w środowisku otwartym,</a:t>
            </a:r>
          </a:p>
          <a:p>
            <a:pPr eaLnBrk="1" hangingPunct="1"/>
            <a:r>
              <a:rPr lang="pl-PL" sz="2000" dirty="0" smtClean="0"/>
              <a:t>  4)   organizacji i kontroli pracy podległych kuratorów społecznych oraz innych osób, uprawnionych do wykonywania dozorów lub nadzorów,</a:t>
            </a:r>
          </a:p>
          <a:p>
            <a:pPr eaLnBrk="1" hangingPunct="1"/>
            <a:r>
              <a:rPr lang="pl-PL" sz="2000" dirty="0" smtClean="0"/>
              <a:t>  5)   sygnalizowania sądowi przyczyn przewlekłości postępowania wykonawczego lub innych uchybień w działalności pozasądowych podmiotów wykonujących orzeczone środki.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5A6-DACA-4D65-9D03-42C97559F5E2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100">
      <a:dk1>
        <a:sysClr val="windowText" lastClr="000000"/>
      </a:dk1>
      <a:lt1>
        <a:sysClr val="window" lastClr="FFFFFF"/>
      </a:lt1>
      <a:dk2>
        <a:srgbClr val="005950"/>
      </a:dk2>
      <a:lt2>
        <a:srgbClr val="F4E7ED"/>
      </a:lt2>
      <a:accent1>
        <a:srgbClr val="02B2A1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1651</Words>
  <Application>Microsoft Office PowerPoint</Application>
  <PresentationFormat>Pokaz na ekranie (4:3)</PresentationFormat>
  <Paragraphs>277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Przepływ</vt:lpstr>
      <vt:lpstr>Postępowanie w sprawach nieletnich</vt:lpstr>
      <vt:lpstr>Konspekt wykładu w dniu 16 XI 2017 r.</vt:lpstr>
      <vt:lpstr>Wybrane akty normatywne</vt:lpstr>
      <vt:lpstr>Historia kurateli w zarysie</vt:lpstr>
      <vt:lpstr>Wiadomości ogólne</vt:lpstr>
      <vt:lpstr>Funkcje kurateli sądowej</vt:lpstr>
      <vt:lpstr>Kto może być kuratorem?</vt:lpstr>
      <vt:lpstr>Prawa kuratora sądowego</vt:lpstr>
      <vt:lpstr>Obowiązki kuratora sądowego</vt:lpstr>
      <vt:lpstr>Środki orzekane wobec nieletnich</vt:lpstr>
      <vt:lpstr>Środki orzekane wobec nieletnich</vt:lpstr>
      <vt:lpstr>Nadzór nad niektórymi formami pieczy nad nieletnim</vt:lpstr>
      <vt:lpstr>Nadzór nad niektórymi formami pieczy nad nieletnim</vt:lpstr>
      <vt:lpstr>Nadzór nad niektórymi formami pieczy nad nieletnim</vt:lpstr>
      <vt:lpstr>Nadzór nad niektórymi formami pieczy nad nieletnim</vt:lpstr>
      <vt:lpstr>Obciążenie rodzinnego kuratora zawodowego</vt:lpstr>
      <vt:lpstr>Wywiad środowiskowy - definicja</vt:lpstr>
      <vt:lpstr>Wywiad środowiskowy – podstawa prawna w u.p.n</vt:lpstr>
      <vt:lpstr>Nadzór kuratora rodzinnego </vt:lpstr>
      <vt:lpstr>Nadzór kuratora rodzinnego </vt:lpstr>
      <vt:lpstr>Nadzór kuratora rodzinnego </vt:lpstr>
      <vt:lpstr>Procedura wywiadu środowiskowego</vt:lpstr>
      <vt:lpstr>Procedura wywiadu środowiskowego</vt:lpstr>
      <vt:lpstr>Procedura wywiadu środowiskowego</vt:lpstr>
      <vt:lpstr>Procedura wywiadu środowiskowego</vt:lpstr>
      <vt:lpstr>Prezentacja programu PowerPoint</vt:lpstr>
      <vt:lpstr>Kuratela sądowa w liczbach</vt:lpstr>
      <vt:lpstr>Model kurateli sądowej w liczbach</vt:lpstr>
      <vt:lpstr>Model kurateli sądowej w liczbach</vt:lpstr>
      <vt:lpstr>Prezentacja programu PowerPoint</vt:lpstr>
      <vt:lpstr>Dziękuję za uwagę;-)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w sprawach nieletnich</dc:title>
  <dc:creator>Pawellas</dc:creator>
  <cp:lastModifiedBy>Pawellas</cp:lastModifiedBy>
  <cp:revision>63</cp:revision>
  <dcterms:created xsi:type="dcterms:W3CDTF">2010-12-08T00:28:19Z</dcterms:created>
  <dcterms:modified xsi:type="dcterms:W3CDTF">2017-11-16T15:44:23Z</dcterms:modified>
</cp:coreProperties>
</file>