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" y="-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8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85083D-287D-9342-8DE7-D65EF5C6C4FE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43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F0750F-E3A7-CC47-AF89-7A03E15FFFEE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65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8AF10E-9FBE-9447-8B85-0EE5F4F48592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72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A3CCBB-7E80-9C47-8B3D-CF9DA3699EE8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42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2586D00-2EDC-6E40-9A77-7102939CD935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94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1CB15B-8C94-B14D-9182-D3F95B140C8A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27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58FF1E-5C7A-CE4B-9D51-8EC76C6D5452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12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C45A38-EAC6-E246-AEC7-983CBAB028E1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8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1B5E94-2110-B341-BA3E-4EDCDCEA212B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59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B8E9FE-160D-3840-AA5B-1AC34B62A066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78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79BFA-FA8C-DA46-BB3D-A881AB646269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91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240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40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5A4E4CE9-4EDB-F446-B4A5-EA19C3CED501}" type="slidenum">
              <a:rPr lang="pl-PL"/>
              <a:pPr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Arial Unicode MS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sz="4400"/>
              <a:t>Prawne zagadnienia dowodów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pl-PL" sz="3200">
                <a:solidFill>
                  <a:srgbClr val="898989"/>
                </a:solidFill>
              </a:rPr>
              <a:t>Źródła i środki dowodowe</a:t>
            </a:r>
          </a:p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pl-PL" sz="3200">
                <a:solidFill>
                  <a:srgbClr val="898989"/>
                </a:solidFill>
              </a:rPr>
              <a:t>Świadkowie i strony</a:t>
            </a:r>
          </a:p>
          <a:p>
            <a:pPr algn="ctr">
              <a:spcBef>
                <a:spcPts val="350"/>
              </a:spcBef>
              <a:buClrTx/>
              <a:buFontTx/>
              <a:buNone/>
            </a:pPr>
            <a:r>
              <a:rPr lang="pl-PL" sz="1400">
                <a:solidFill>
                  <a:srgbClr val="898989"/>
                </a:solidFill>
              </a:rPr>
              <a:t>dr Michał Rusinek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4838" cy="11334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/>
              <a:t>Przesłuchanie stron – kwestie ogólne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4838" cy="4614863"/>
          </a:xfrm>
          <a:ln/>
        </p:spPr>
        <p:txBody>
          <a:bodyPr/>
          <a:lstStyle/>
          <a:p>
            <a:pPr marL="341313" indent="-339725" algn="just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/>
              <a:t> Skrajnie różne podejście procedur 1) karnej oraz 2) cywilnej i administracyjnej</a:t>
            </a:r>
          </a:p>
          <a:p>
            <a:pPr marL="341313" indent="-339725" algn="just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/>
              <a:t> Interes w rozstrzygnięciu wymaga szczególnie wnikliwej oceny wiarygodności (choć bez jakichkolwiek założeń </a:t>
            </a:r>
            <a:r>
              <a:rPr lang="pl-PL" i="1"/>
              <a:t>a priori</a:t>
            </a:r>
            <a:r>
              <a:rPr lang="pl-PL"/>
              <a:t>)</a:t>
            </a:r>
          </a:p>
          <a:p>
            <a:pPr marL="341313" indent="-339725">
              <a:buClrTx/>
              <a:buSzPct val="45000"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pl-PL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1"/>
            <a:ext cx="8223250" cy="1052736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/>
              <a:t>Wyjaśnienia oskarżonego w k.p.k.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784976" cy="5564981"/>
          </a:xfrm>
          <a:ln/>
        </p:spPr>
        <p:txBody>
          <a:bodyPr/>
          <a:lstStyle/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 dirty="0"/>
              <a:t> Prawo składania, ale też swobodnej odmowy (art. 175 k.p.k.), jako gwarancja prawa do obrony i zasady </a:t>
            </a:r>
            <a:r>
              <a:rPr lang="pl-PL" i="1" dirty="0" err="1"/>
              <a:t>nemo</a:t>
            </a:r>
            <a:r>
              <a:rPr lang="pl-PL" i="1" dirty="0"/>
              <a:t> </a:t>
            </a:r>
            <a:r>
              <a:rPr lang="pl-PL" i="1" dirty="0" err="1"/>
              <a:t>se</a:t>
            </a:r>
            <a:r>
              <a:rPr lang="pl-PL" i="1" dirty="0"/>
              <a:t> </a:t>
            </a:r>
            <a:r>
              <a:rPr lang="pl-PL" i="1" dirty="0" err="1"/>
              <a:t>ipsum</a:t>
            </a:r>
            <a:r>
              <a:rPr lang="pl-PL" i="1" dirty="0"/>
              <a:t> </a:t>
            </a:r>
            <a:r>
              <a:rPr lang="pl-PL" i="1" dirty="0" err="1"/>
              <a:t>accusare</a:t>
            </a:r>
            <a:r>
              <a:rPr lang="pl-PL" i="1" dirty="0"/>
              <a:t> </a:t>
            </a:r>
            <a:r>
              <a:rPr lang="pl-PL" i="1" dirty="0" err="1"/>
              <a:t>tenetur</a:t>
            </a:r>
            <a:r>
              <a:rPr lang="pl-PL" i="1" dirty="0"/>
              <a:t> </a:t>
            </a:r>
          </a:p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 i="1" dirty="0"/>
              <a:t> </a:t>
            </a:r>
            <a:r>
              <a:rPr lang="pl-PL" dirty="0"/>
              <a:t>Bez groźby odpowiedzialności karnej za fałsz (</a:t>
            </a:r>
            <a:r>
              <a:rPr lang="pl-PL" i="1" dirty="0"/>
              <a:t>vide</a:t>
            </a:r>
            <a:r>
              <a:rPr lang="pl-PL" dirty="0"/>
              <a:t> art. 233 k.k.) i bez przyrzeczenia </a:t>
            </a:r>
            <a:endParaRPr lang="pl-PL" dirty="0" smtClean="0"/>
          </a:p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 sz="2000" dirty="0"/>
              <a:t>z</a:t>
            </a:r>
            <a:r>
              <a:rPr lang="pl-PL" sz="2000" dirty="0" smtClean="0"/>
              <a:t>akaz wykorzystania wyjaśnień złożonych bez pouczenia o prawie odmowy </a:t>
            </a:r>
          </a:p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 sz="2000" dirty="0" smtClean="0"/>
              <a:t>doktryna </a:t>
            </a:r>
            <a:r>
              <a:rPr lang="pl-PL" sz="2000" dirty="0" err="1" smtClean="0"/>
              <a:t>Salduz</a:t>
            </a:r>
            <a:r>
              <a:rPr lang="pl-PL" sz="2000" dirty="0"/>
              <a:t> </a:t>
            </a:r>
            <a:r>
              <a:rPr lang="pl-PL" sz="2000" dirty="0" smtClean="0"/>
              <a:t>(</a:t>
            </a:r>
            <a:r>
              <a:rPr lang="pl-PL" sz="2000" dirty="0" err="1" smtClean="0"/>
              <a:t>Salduz</a:t>
            </a:r>
            <a:r>
              <a:rPr lang="pl-PL" sz="2000" dirty="0" smtClean="0"/>
              <a:t> vs. Turcja)</a:t>
            </a:r>
          </a:p>
          <a:p>
            <a:pPr marL="1588" indent="0">
              <a:buSzPct val="45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pl-PL" sz="2000" dirty="0"/>
          </a:p>
          <a:p>
            <a:pPr marL="341313" indent="-339725" algn="just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 dirty="0" smtClean="0"/>
              <a:t> </a:t>
            </a:r>
            <a:r>
              <a:rPr lang="pl-PL" sz="2600" dirty="0"/>
              <a:t>Uwaga! Inne strony procesu karnego (np.. oskarżyciel posiłkowy, prywatny, powód cywilny) zeznają jako świadkowie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9525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Przesłuchanie stron w k.p.c.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223250" cy="5580063"/>
          </a:xfrm>
          <a:ln/>
        </p:spPr>
        <p:txBody>
          <a:bodyPr/>
          <a:lstStyle/>
          <a:p>
            <a:pPr marL="341313" indent="-339725" algn="just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/>
              <a:t> Przesłuchanie stron dopuszczalne tylko, jeśli po wyczerpaniu środków dowodowych pozostały niewyjaśnione fakty istotne dla rozstrzygnięcia sprawy (zob. też systematyka tego działu k.p.c.)</a:t>
            </a:r>
          </a:p>
          <a:p>
            <a:pPr marL="341313" indent="-339725" algn="just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/>
              <a:t> Zawsze uzaleznione od uznania sądu (wyrok SN z 5.07.06 r., IV CSK 98/06)</a:t>
            </a:r>
          </a:p>
          <a:p>
            <a:pPr marL="341313" indent="-339725" algn="just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l-PL"/>
              <a:t> Strony mogą odmówić udziału, ale grozi im zastosowanie art. 233 k.p.c.</a:t>
            </a:r>
          </a:p>
          <a:p>
            <a:pPr marL="341313" indent="-339725" algn="just">
              <a:buClrTx/>
              <a:buSzPct val="45000"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pl-PL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9525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/>
              <a:t>Kogo przesłuchać w charakterze strony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00113"/>
            <a:ext cx="9144000" cy="6167437"/>
          </a:xfrm>
          <a:ln/>
        </p:spPr>
        <p:txBody>
          <a:bodyPr/>
          <a:lstStyle/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Gdy stroną jest:</a:t>
            </a:r>
          </a:p>
          <a:p>
            <a:pPr indent="-339725" algn="just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 Osoba pod władzą rodzicielską, opieką lub kuratelą – tę osobą bądź przedstawiciela, bądź oboje</a:t>
            </a:r>
          </a:p>
          <a:p>
            <a:pPr indent="-339725" algn="just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 Osoba prawna – osobę wchodzącą w skład organu reprezentującego (wszystkie, niektóre lub jedną)</a:t>
            </a:r>
          </a:p>
          <a:p>
            <a:pPr indent="-339725" algn="just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 Skarb Państwa – osoby powołane do reprezentowania państwowej jednostki organizacyjnej, z której działalnością wiąże się dochodzone roszczenie, lub inne wskazane osoby</a:t>
            </a:r>
          </a:p>
          <a:p>
            <a:pPr indent="-339725" algn="just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Ponadto:</a:t>
            </a:r>
          </a:p>
          <a:p>
            <a:pPr indent="-339725" algn="just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 W razie współuczestnictwa jednolitego – zasadniczo przesłuchać wszystkich, sąd może jednak ograniczyć się do przesłuchania niektórych; wyrok SN z 23.02.99 r., I CKN 1017/97</a:t>
            </a:r>
          </a:p>
          <a:p>
            <a:pPr indent="-339725" algn="just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 W charakterze strony nie mogą być przesłuchane osoby, które nie mogą być świadkami (art. 259 pkt 1 i 2), ani osoby małoletnie przed ukończeniem 17. roku życia (nie można odebrać przyrzczenia – art. 267 k.p.c.)</a:t>
            </a:r>
          </a:p>
          <a:p>
            <a:pPr indent="-339725" algn="just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/>
              <a:t>II fazy przesłuchania stron w k.p.c.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9144000" cy="5597525"/>
          </a:xfrm>
          <a:ln/>
        </p:spPr>
        <p:txBody>
          <a:bodyPr/>
          <a:lstStyle/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/>
              <a:t>I </a:t>
            </a:r>
            <a:r>
              <a:rPr lang="pl-PL" sz="2800"/>
              <a:t>– przesłuchanie obu stron, w zakresie tych samych okoliczności, bez przyrzeczenia, ale po pouczeniu o obowiązku mówienia prawdy i możliwości ponownego przesłuchania z przyrzeczeniem (art. 304 k.p.c.)</a:t>
            </a: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/>
              <a:t>II </a:t>
            </a:r>
            <a:r>
              <a:rPr lang="pl-PL" sz="2800"/>
              <a:t>– jeśli pierwsze przesłuchanie  nie wyświetli dostatecznie faktów, można przesłuchać po odebraniu przyrzeczenia i po pouczeniu o grożącej odpowiedzialności karnej:</a:t>
            </a: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/>
              <a:t>- jedną ze stron wg wyboru (zwykle podyktowanego wiarygodnością)</a:t>
            </a: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/>
              <a:t>- obie strony, ale co do różnych okoliczności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9525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b="1"/>
              <a:t>Problemy: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223250" cy="5308600"/>
          </a:xfrm>
          <a:ln/>
        </p:spPr>
        <p:txBody>
          <a:bodyPr/>
          <a:lstStyle/>
          <a:p>
            <a:pPr indent="-3413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/>
              <a:t>W razie prawnych lub faktycznych przeszkód – można przesłuchać tylko jedną ze stron albo pominąc dowód w ogóle (art. 302 k.p.c.)</a:t>
            </a:r>
          </a:p>
          <a:p>
            <a:pPr indent="-3413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/>
              <a:t>W praktyce sądy pomijają ten dowód w razie trudności z przesłuchaniem jednej ze stron (dyskusyjne; por. orzeczenie SN z 3.11.61 r., I CR 1011/60)</a:t>
            </a:r>
          </a:p>
          <a:p>
            <a:pPr indent="-3413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/>
              <a:t>Odpowiedzilność karna z art. 233 k.k. tylko w razie fałszu w drugiej fazie przesłuchania</a:t>
            </a:r>
          </a:p>
          <a:p>
            <a:pPr indent="-3413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/>
          </a:p>
          <a:p>
            <a:pPr indent="-3413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/>
          </a:p>
          <a:p>
            <a:pPr indent="-3413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Przesłuchanie strony w k.p.a.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3250" cy="4519613"/>
          </a:xfrm>
          <a:ln/>
        </p:spPr>
        <p:txBody>
          <a:bodyPr/>
          <a:lstStyle/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/>
              <a:t>Art. 86. Jeżeli po wyczerpaniu środków dowodowych lub z powodu ich braku pozostały nie wyjaśnione fakty istotne do rozstrzygnięcia sprawy, organ administracji publicznej dla ich wyjaśnienia może przesłuchać stronę</a:t>
            </a:r>
          </a:p>
          <a:p>
            <a:pPr indent="-339725" algn="just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/>
              <a:t> Jeśli jest więcej stron – przesłuchać wszystkie</a:t>
            </a:r>
          </a:p>
          <a:p>
            <a:pPr indent="-339725" algn="just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/>
              <a:t> Możliwe wezwanie do złożenia zeznań na piśmie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sz="4400"/>
              <a:t>Dziękuję!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 Unicode MS" charset="0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pl-PL" sz="320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14338" y="-174625"/>
            <a:ext cx="8226425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Specyfika</a:t>
            </a:r>
          </a:p>
        </p:txBody>
      </p:sp>
      <p:graphicFrame>
        <p:nvGraphicFramePr>
          <p:cNvPr id="409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37353"/>
              </p:ext>
            </p:extLst>
          </p:nvPr>
        </p:nvGraphicFramePr>
        <p:xfrm>
          <a:off x="0" y="1079500"/>
          <a:ext cx="9129713" cy="5776913"/>
        </p:xfrm>
        <a:graphic>
          <a:graphicData uri="http://schemas.openxmlformats.org/drawingml/2006/table">
            <a:tbl>
              <a:tblPr/>
              <a:tblGrid>
                <a:gridCol w="3394075"/>
                <a:gridCol w="2422525"/>
                <a:gridCol w="3313113"/>
              </a:tblGrid>
              <a:tr h="8397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Świadek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Strona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24669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0"/>
                        <a:buChar char="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 Dowód  </a:t>
                      </a: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podstawowy</a:t>
                      </a: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, najpowszechniejszy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 Unicode MS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w k.p.k.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0"/>
                        <a:buChar char="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 Dowód (wyjaśnienia oskarżonego) niezbędny ze względu na gwarancje procesowe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45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24701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0"/>
                        <a:buChar char="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 Dowód drugoplanowy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 Unicode MS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w k.p.c.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0"/>
                        <a:buChar char="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 Dowód wyłącznie subsydiarny ze względu na trudną ocenę wiarygodności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Pojęcie świadka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686300"/>
          </a:xfrm>
          <a:ln/>
        </p:spPr>
        <p:txBody>
          <a:bodyPr/>
          <a:lstStyle/>
          <a:p>
            <a:pPr marL="338138" indent="-338138" algn="just">
              <a:buSzPct val="45000"/>
              <a:buFont typeface="Wingdings" charset="0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sz="4000" dirty="0"/>
              <a:t> w sensie procesowym – każda osoba wezwana do złożenia zeznań przez organ procesowy</a:t>
            </a:r>
          </a:p>
          <a:p>
            <a:pPr marL="338138" indent="-338138" algn="just">
              <a:buSzPct val="45000"/>
              <a:buFont typeface="Wingdings" charset="0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sz="4000" dirty="0"/>
              <a:t> w sensie potocznym – każda osoba, która ma wiedzę o danym zdarzeniu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7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4838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Obowiązki świadka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4838" cy="7140575"/>
          </a:xfrm>
          <a:ln/>
        </p:spPr>
        <p:txBody>
          <a:bodyPr/>
          <a:lstStyle/>
          <a:p>
            <a:pPr marL="339725" indent="-339725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l-PL"/>
              <a:t> Stawić się na wezwanie organu procesowego</a:t>
            </a:r>
          </a:p>
          <a:p>
            <a:pPr marL="339725" indent="-339725" algn="just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l-PL"/>
              <a:t> Złożyć przyrzeczenie (tylko przed organami sądowymi!)</a:t>
            </a:r>
          </a:p>
          <a:p>
            <a:pPr marL="339725" indent="-339725" algn="just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l-PL"/>
              <a:t> Złożyć zeznanie zgodne z prawdą (o odpowiedzilności karnej za fałsz decyduje choćby pouczenie o niej, przyrzeczenie nie jest konieczne)</a:t>
            </a:r>
          </a:p>
          <a:p>
            <a:pPr marL="339725" indent="-339725"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l-PL"/>
          </a:p>
          <a:p>
            <a:pPr marL="339725" indent="-339725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l-PL"/>
              <a:t> zob. art. 177 k.p.k., art. 261 i 266 k.p.c., art. 83 k.p.a.</a:t>
            </a:r>
          </a:p>
          <a:p>
            <a:pPr marL="339725" indent="-339725"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l-PL"/>
          </a:p>
          <a:p>
            <a:pPr marL="339725" indent="-339725"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pl-PL"/>
          </a:p>
          <a:p>
            <a:pPr marL="339725" indent="-339725"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l-PL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4838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Wyjątki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0" y="1600200"/>
          <a:ext cx="9147175" cy="4816592"/>
        </p:xfrm>
        <a:graphic>
          <a:graphicData uri="http://schemas.openxmlformats.org/drawingml/2006/table">
            <a:tbl>
              <a:tblPr/>
              <a:tblGrid>
                <a:gridCol w="3048000"/>
                <a:gridCol w="3049588"/>
                <a:gridCol w="3049587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k.p.k.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k.p.c.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k.p.a.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442913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Zwolnienie z obowiązku stawiennictwa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049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177 </a:t>
                      </a: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§ 2</a:t>
                      </a: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 - </a:t>
                      </a: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choroba, kalectwo, inna nie dająca się usunąć przeszkoda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Art. 177 § 1a – przesłuchanie na odległość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263 - choroba, kalectwo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235 </a:t>
                      </a: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§ 2  - </a:t>
                      </a: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przesłuchanie na odległość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50 </a:t>
                      </a: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§ 3 - choroba, kalectwo, inna nie dająca się usunąć przeszkoda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42913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Zwolnienie z przyrzeczenia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189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267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Brak przyrzeczenia (tylko pouczenie – art. 83 </a:t>
                      </a: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Calibri" charset="0"/>
                        </a:rPr>
                        <a:t>§ 3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42913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Zwolnienie z zeznań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178 – 183, art. 185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259 - 261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 Unicode MS" charset="0"/>
                        </a:rPr>
                        <a:t>Art. 82 – 83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9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4838" cy="9525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Model przesłuchania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224838" cy="5140325"/>
          </a:xfrm>
          <a:ln/>
        </p:spPr>
        <p:txBody>
          <a:bodyPr/>
          <a:lstStyle/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1" dirty="0"/>
              <a:t> II fazy przesłuchania</a:t>
            </a:r>
            <a:r>
              <a:rPr lang="pl-PL" sz="2600" dirty="0"/>
              <a:t>:</a:t>
            </a:r>
          </a:p>
          <a:p>
            <a:pPr indent="-338138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/>
              <a:t> ad personam</a:t>
            </a:r>
          </a:p>
          <a:p>
            <a:pPr indent="-338138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/>
              <a:t>- odebranie danych co do osoby świadka</a:t>
            </a:r>
          </a:p>
          <a:p>
            <a:pPr indent="-338138"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/>
              <a:t> ad rem</a:t>
            </a:r>
          </a:p>
          <a:p>
            <a:pPr indent="-338138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/>
              <a:t>- spontaniczna (swobodna) relacja</a:t>
            </a:r>
          </a:p>
          <a:p>
            <a:pPr indent="-338138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/>
              <a:t>- pytania</a:t>
            </a:r>
          </a:p>
          <a:p>
            <a:pPr indent="-338138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1" dirty="0"/>
              <a:t>Ustność przesłuchania</a:t>
            </a:r>
            <a:r>
              <a:rPr lang="pl-PL" sz="2600" dirty="0"/>
              <a:t> – możliwość złożenia zeznań na piśmie tylko wyjątkowo (art. 271 k.p.c., art. 204 k.p.k.); inaczej w k.p.a., art. 50 </a:t>
            </a:r>
          </a:p>
          <a:p>
            <a:pPr indent="-338138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dirty="0"/>
              <a:t>Swoboda wypowiedzi!</a:t>
            </a:r>
          </a:p>
          <a:p>
            <a:pPr indent="-338138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dirty="0"/>
              <a:t>Kontaktowanie się świadków i ich obecność przy przesłuchaniach</a:t>
            </a:r>
            <a:r>
              <a:rPr lang="pl-PL" sz="2200" dirty="0" smtClean="0"/>
              <a:t>!</a:t>
            </a:r>
          </a:p>
          <a:p>
            <a:pPr indent="-338138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dirty="0" smtClean="0"/>
              <a:t>UWAGA – po 1.VII.2015 w k.p.k. świadka przesłuchiwać będą strony</a:t>
            </a:r>
            <a:endParaRPr lang="pl-PL" sz="22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4838" cy="11318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/>
              <a:t>Szczególne rodzaje przesłuchania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4838" cy="4521200"/>
          </a:xfrm>
          <a:ln/>
        </p:spPr>
        <p:txBody>
          <a:bodyPr/>
          <a:lstStyle/>
          <a:p>
            <a:pPr indent="-338138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/>
              <a:t>Konfrontacja</a:t>
            </a:r>
            <a:r>
              <a:rPr lang="pl-PL"/>
              <a:t> – jednoczesne przesłuchanie więcej niż jednej osoby (świadków, także biegłych i oskarżonego); zob. art. 172 k.p.k., art. 272 k.p.c.; wyrok SN z 26.02.70 r., II CR 10/70</a:t>
            </a:r>
          </a:p>
          <a:p>
            <a:pPr indent="-338138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/>
              <a:t>Okazanie </a:t>
            </a:r>
            <a:r>
              <a:rPr lang="pl-PL"/>
              <a:t>– przesłuchanie połączone z okazaniem rzeczy lub osoby celem rozpoznania (art. 173 k.p.k.)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Arial"/>
        <a:cs typeface="Arial Unicode MS"/>
      </a:majorFont>
      <a:minorFont>
        <a:latin typeface="Calibri"/>
        <a:ea typeface="Arial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Arial" charset="0"/>
            <a:cs typeface="Arial Unicode MS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965</Words>
  <Application>Microsoft Macintosh PowerPoint</Application>
  <PresentationFormat>Pokaz na ekranie (4:3)</PresentationFormat>
  <Paragraphs>99</Paragraphs>
  <Slides>17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Prezentacja programu PowerPoint</vt:lpstr>
      <vt:lpstr>Specyfika</vt:lpstr>
      <vt:lpstr>Pojęcie świadka</vt:lpstr>
      <vt:lpstr>Prezentacja programu PowerPoint</vt:lpstr>
      <vt:lpstr>Obowiązki świadka</vt:lpstr>
      <vt:lpstr>Wyjątki</vt:lpstr>
      <vt:lpstr>Prezentacja programu PowerPoint</vt:lpstr>
      <vt:lpstr>Model przesłuchania</vt:lpstr>
      <vt:lpstr>Szczególne rodzaje przesłuchania</vt:lpstr>
      <vt:lpstr>Przesłuchanie stron – kwestie ogólne</vt:lpstr>
      <vt:lpstr>Wyjaśnienia oskarżonego w k.p.k. </vt:lpstr>
      <vt:lpstr>Przesłuchanie stron w k.p.c.</vt:lpstr>
      <vt:lpstr>Kogo przesłuchać w charakterze strony</vt:lpstr>
      <vt:lpstr>II fazy przesłuchania stron w k.p.c.</vt:lpstr>
      <vt:lpstr>Problemy:</vt:lpstr>
      <vt:lpstr>Przesłuchanie strony w k.p.a.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Prawne zagadnienia dowodów</dc:title>
  <dc:creator>ADM</dc:creator>
  <cp:lastModifiedBy>Michał Rusinek</cp:lastModifiedBy>
  <cp:revision>32</cp:revision>
  <cp:lastPrinted>1601-01-01T00:00:00Z</cp:lastPrinted>
  <dcterms:created xsi:type="dcterms:W3CDTF">2012-09-24T08:55:44Z</dcterms:created>
  <dcterms:modified xsi:type="dcterms:W3CDTF">2016-08-07T11:05:16Z</dcterms:modified>
</cp:coreProperties>
</file>