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81" r:id="rId15"/>
    <p:sldId id="282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</p:sldIdLst>
  <p:sldSz cx="10080625" cy="7559675" type="screen4x3"/>
  <p:notesSz cx="7559675" cy="106918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411" y="-72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501" cy="534101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0"/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S Gothic" pitchFamily="2"/>
              <a:cs typeface="Tahoma" pitchFamily="2"/>
            </a:endParaRPr>
          </a:p>
        </p:txBody>
      </p:sp>
      <p:sp>
        <p:nvSpPr>
          <p:cNvPr id="3" name="Symbol zastępczy daty 2"/>
          <p:cNvSpPr txBox="1">
            <a:spLocks noGrp="1"/>
          </p:cNvSpPr>
          <p:nvPr>
            <p:ph type="dt" sz="quarter" idx="1"/>
          </p:nvPr>
        </p:nvSpPr>
        <p:spPr>
          <a:xfrm>
            <a:off x="4279053" y="0"/>
            <a:ext cx="3280501" cy="534101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0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S Gothic" pitchFamily="2"/>
              <a:cs typeface="Tahoma" pitchFamily="2"/>
            </a:endParaRPr>
          </a:p>
        </p:txBody>
      </p:sp>
      <p:sp>
        <p:nvSpPr>
          <p:cNvPr id="4" name="Symbol zastępczy stopki 3"/>
          <p:cNvSpPr txBox="1">
            <a:spLocks noGrp="1"/>
          </p:cNvSpPr>
          <p:nvPr>
            <p:ph type="ftr" sz="quarter" idx="2"/>
          </p:nvPr>
        </p:nvSpPr>
        <p:spPr>
          <a:xfrm>
            <a:off x="0" y="10157658"/>
            <a:ext cx="3280501" cy="534101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b" anchorCtr="0" compatLnSpc="0"/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S Gothic" pitchFamily="2"/>
              <a:cs typeface="Tahoma" pitchFamily="2"/>
            </a:endParaRPr>
          </a:p>
        </p:txBody>
      </p:sp>
      <p:sp>
        <p:nvSpPr>
          <p:cNvPr id="5" name="Symbol zastępczy numeru slajdu 4"/>
          <p:cNvSpPr txBox="1">
            <a:spLocks noGrp="1"/>
          </p:cNvSpPr>
          <p:nvPr>
            <p:ph type="sldNum" sz="quarter" idx="3"/>
          </p:nvPr>
        </p:nvSpPr>
        <p:spPr>
          <a:xfrm>
            <a:off x="4279053" y="10157658"/>
            <a:ext cx="3280501" cy="534101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b" anchorCtr="0" compatLnSpc="0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FF95EC0-26BA-4D80-B9E0-3D4E4FFC1FDC}" type="slidenum">
              <a:t>‹#›</a:t>
            </a:fld>
            <a:endParaRPr lang="pl-PL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S Gothic" pitchFamily="2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5949298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 idx="2"/>
          </p:nvPr>
        </p:nvSpPr>
        <p:spPr>
          <a:xfrm>
            <a:off x="1312922" y="1027081"/>
            <a:ext cx="4934157" cy="3700796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3"/>
          </p:nvPr>
        </p:nvSpPr>
        <p:spPr>
          <a:xfrm>
            <a:off x="1169636" y="5086798"/>
            <a:ext cx="5226481" cy="410760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/>
          <a:p>
            <a:pPr lvl="0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38011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pl-PL" sz="2400" b="0" i="0" u="none" strike="noStrike" kern="0" cap="none" spc="0" baseline="0">
        <a:solidFill>
          <a:srgbClr val="000000"/>
        </a:solidFill>
        <a:uFillTx/>
        <a:latin typeface="Times New Roman" pitchFamily="18"/>
        <a:cs typeface="Tahoma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312858" y="1027108"/>
            <a:ext cx="4933946" cy="3700457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36" y="5086798"/>
            <a:ext cx="5226481" cy="4107960"/>
          </a:xfrm>
        </p:spPr>
        <p:txBody>
          <a:bodyPr>
            <a:spAutoFit/>
          </a:bodyPr>
          <a:lstStyle/>
          <a:p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312858" y="1027108"/>
            <a:ext cx="4933946" cy="3700457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36" y="5086798"/>
            <a:ext cx="5226481" cy="4017599"/>
          </a:xfr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312858" y="1027108"/>
            <a:ext cx="4933946" cy="3700457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36" y="5086798"/>
            <a:ext cx="5226481" cy="4017599"/>
          </a:xfr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312858" y="1027108"/>
            <a:ext cx="4933946" cy="3700457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36" y="5086798"/>
            <a:ext cx="5226481" cy="4017599"/>
          </a:xfr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312858" y="1027108"/>
            <a:ext cx="4933946" cy="3700457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36" y="5086798"/>
            <a:ext cx="5226481" cy="4017599"/>
          </a:xfr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312858" y="1027108"/>
            <a:ext cx="4933946" cy="3700457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36" y="5086798"/>
            <a:ext cx="5226481" cy="4017599"/>
          </a:xfr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312858" y="1027108"/>
            <a:ext cx="4933946" cy="3700457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36" y="5086798"/>
            <a:ext cx="5226481" cy="4017599"/>
          </a:xfr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312858" y="1027108"/>
            <a:ext cx="4933946" cy="3700457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36" y="5086798"/>
            <a:ext cx="5226481" cy="4017599"/>
          </a:xfr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312858" y="1027108"/>
            <a:ext cx="4933946" cy="3700457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36" y="5086798"/>
            <a:ext cx="5226481" cy="4017599"/>
          </a:xfr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312858" y="1027108"/>
            <a:ext cx="4933946" cy="3700457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36" y="5086798"/>
            <a:ext cx="5226481" cy="4017599"/>
          </a:xfr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312858" y="1027108"/>
            <a:ext cx="4933946" cy="3700457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36" y="5086798"/>
            <a:ext cx="5226481" cy="4017599"/>
          </a:xfr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312858" y="1027108"/>
            <a:ext cx="4933946" cy="3700457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36" y="5086798"/>
            <a:ext cx="5226481" cy="4017599"/>
          </a:xfr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312858" y="1027108"/>
            <a:ext cx="4933946" cy="3700457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36" y="5086798"/>
            <a:ext cx="5226481" cy="4017599"/>
          </a:xfr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312858" y="1027108"/>
            <a:ext cx="4933946" cy="3700457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36" y="5086798"/>
            <a:ext cx="5226481" cy="4017599"/>
          </a:xfr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312858" y="1027108"/>
            <a:ext cx="4933946" cy="3700457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36" y="5086798"/>
            <a:ext cx="5226481" cy="4017599"/>
          </a:xfr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312858" y="1027108"/>
            <a:ext cx="4933946" cy="3700457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36" y="5086798"/>
            <a:ext cx="5226481" cy="4017599"/>
          </a:xfr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312858" y="1027108"/>
            <a:ext cx="4933946" cy="3700457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36" y="5086798"/>
            <a:ext cx="5226481" cy="4017599"/>
          </a:xfr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312858" y="1027108"/>
            <a:ext cx="4933946" cy="3700457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36" y="5086798"/>
            <a:ext cx="5226481" cy="4017599"/>
          </a:xfr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312858" y="1027108"/>
            <a:ext cx="4933946" cy="3700457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36" y="5086798"/>
            <a:ext cx="5226481" cy="4017599"/>
          </a:xfr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312858" y="1027108"/>
            <a:ext cx="4933946" cy="3700457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36" y="5086798"/>
            <a:ext cx="5226481" cy="4017599"/>
          </a:xfr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312858" y="1027108"/>
            <a:ext cx="4933946" cy="3700457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36" y="5086798"/>
            <a:ext cx="5226481" cy="4017599"/>
          </a:xfr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312858" y="1027108"/>
            <a:ext cx="4933946" cy="3700457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36" y="5086798"/>
            <a:ext cx="5226481" cy="4017599"/>
          </a:xfr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312858" y="1027108"/>
            <a:ext cx="4933946" cy="3700457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36" y="5086798"/>
            <a:ext cx="5226481" cy="4017599"/>
          </a:xfr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312858" y="1027108"/>
            <a:ext cx="4933946" cy="3700457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36" y="5086798"/>
            <a:ext cx="5226481" cy="4017599"/>
          </a:xfr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312858" y="1027108"/>
            <a:ext cx="4933946" cy="3700457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1"/>
          </p:nvPr>
        </p:nvSpPr>
        <p:spPr>
          <a:xfrm>
            <a:off x="1169636" y="5086798"/>
            <a:ext cx="5226481" cy="4017599"/>
          </a:xfr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ctrTitle"/>
          </p:nvPr>
        </p:nvSpPr>
        <p:spPr>
          <a:xfrm>
            <a:off x="755651" y="2347914"/>
            <a:ext cx="8569327" cy="16208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Podtytuł 2"/>
          <p:cNvSpPr txBox="1">
            <a:spLocks noGrp="1"/>
          </p:cNvSpPr>
          <p:nvPr>
            <p:ph type="subTitle" idx="1"/>
          </p:nvPr>
        </p:nvSpPr>
        <p:spPr>
          <a:xfrm>
            <a:off x="1512883" y="4283077"/>
            <a:ext cx="7056433" cy="1931990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pl-PL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1237337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48151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/>
          </p:nvPr>
        </p:nvSpPr>
        <p:spPr>
          <a:xfrm>
            <a:off x="796927" y="4857749"/>
            <a:ext cx="8567735" cy="1501773"/>
          </a:xfrm>
        </p:spPr>
        <p:txBody>
          <a:bodyPr anchor="t"/>
          <a:lstStyle>
            <a:lvl1pPr>
              <a:defRPr cap="all"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1"/>
          </p:nvPr>
        </p:nvSpPr>
        <p:spPr>
          <a:xfrm>
            <a:off x="796927" y="3203572"/>
            <a:ext cx="8567735" cy="165417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281475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 txBox="1">
            <a:spLocks noGrp="1"/>
          </p:cNvSpPr>
          <p:nvPr>
            <p:ph idx="1"/>
          </p:nvPr>
        </p:nvSpPr>
        <p:spPr>
          <a:xfrm>
            <a:off x="741358" y="1963738"/>
            <a:ext cx="4310060" cy="493712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 txBox="1">
            <a:spLocks noGrp="1"/>
          </p:cNvSpPr>
          <p:nvPr>
            <p:ph idx="2"/>
          </p:nvPr>
        </p:nvSpPr>
        <p:spPr>
          <a:xfrm>
            <a:off x="5203822" y="1963738"/>
            <a:ext cx="4310060" cy="493712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691795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/>
          </p:nvPr>
        </p:nvSpPr>
        <p:spPr>
          <a:xfrm>
            <a:off x="504821" y="303215"/>
            <a:ext cx="9072567" cy="125889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1"/>
          </p:nvPr>
        </p:nvSpPr>
        <p:spPr>
          <a:xfrm>
            <a:off x="504821" y="1692270"/>
            <a:ext cx="4452935" cy="704846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 txBox="1">
            <a:spLocks noGrp="1"/>
          </p:cNvSpPr>
          <p:nvPr>
            <p:ph idx="2"/>
          </p:nvPr>
        </p:nvSpPr>
        <p:spPr>
          <a:xfrm>
            <a:off x="504821" y="2397127"/>
            <a:ext cx="4452935" cy="43561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 txBox="1">
            <a:spLocks noGrp="1"/>
          </p:cNvSpPr>
          <p:nvPr>
            <p:ph type="body" idx="3"/>
          </p:nvPr>
        </p:nvSpPr>
        <p:spPr>
          <a:xfrm>
            <a:off x="5121270" y="1692270"/>
            <a:ext cx="4456108" cy="704846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 txBox="1">
            <a:spLocks noGrp="1"/>
          </p:cNvSpPr>
          <p:nvPr>
            <p:ph idx="4"/>
          </p:nvPr>
        </p:nvSpPr>
        <p:spPr>
          <a:xfrm>
            <a:off x="5121270" y="2397127"/>
            <a:ext cx="4456108" cy="43561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079069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3660490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4269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/>
          </p:nvPr>
        </p:nvSpPr>
        <p:spPr>
          <a:xfrm>
            <a:off x="504821" y="301623"/>
            <a:ext cx="3316291" cy="1279529"/>
          </a:xfrm>
        </p:spPr>
        <p:txBody>
          <a:bodyPr anchor="b"/>
          <a:lstStyle>
            <a:lvl1pPr>
              <a:defRPr sz="2000"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 txBox="1">
            <a:spLocks noGrp="1"/>
          </p:cNvSpPr>
          <p:nvPr>
            <p:ph idx="1"/>
          </p:nvPr>
        </p:nvSpPr>
        <p:spPr>
          <a:xfrm>
            <a:off x="3941758" y="301623"/>
            <a:ext cx="5635620" cy="645160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 txBox="1">
            <a:spLocks noGrp="1"/>
          </p:cNvSpPr>
          <p:nvPr>
            <p:ph type="body" idx="2"/>
          </p:nvPr>
        </p:nvSpPr>
        <p:spPr>
          <a:xfrm>
            <a:off x="504821" y="1581153"/>
            <a:ext cx="3316291" cy="5172075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850182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/>
          </p:nvPr>
        </p:nvSpPr>
        <p:spPr>
          <a:xfrm>
            <a:off x="1976439" y="5291139"/>
            <a:ext cx="6048371" cy="625477"/>
          </a:xfrm>
        </p:spPr>
        <p:txBody>
          <a:bodyPr anchor="b"/>
          <a:lstStyle>
            <a:lvl1pPr>
              <a:defRPr sz="2000"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 txBox="1">
            <a:spLocks noGrp="1"/>
          </p:cNvSpPr>
          <p:nvPr>
            <p:ph type="pic" idx="1"/>
          </p:nvPr>
        </p:nvSpPr>
        <p:spPr>
          <a:xfrm>
            <a:off x="1976439" y="674690"/>
            <a:ext cx="6048371" cy="453707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pl-PL"/>
          </a:p>
        </p:txBody>
      </p:sp>
      <p:sp>
        <p:nvSpPr>
          <p:cNvPr id="4" name="Symbol zastępczy tekstu 3"/>
          <p:cNvSpPr txBox="1">
            <a:spLocks noGrp="1"/>
          </p:cNvSpPr>
          <p:nvPr>
            <p:ph type="body" idx="2"/>
          </p:nvPr>
        </p:nvSpPr>
        <p:spPr>
          <a:xfrm>
            <a:off x="1976439" y="5916616"/>
            <a:ext cx="6048371" cy="887416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719058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872612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 txBox="1">
            <a:spLocks noGrp="1"/>
          </p:cNvSpPr>
          <p:nvPr>
            <p:ph type="title" orient="vert"/>
          </p:nvPr>
        </p:nvSpPr>
        <p:spPr>
          <a:xfrm>
            <a:off x="7321545" y="282577"/>
            <a:ext cx="2192338" cy="66182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 txBox="1">
            <a:spLocks noGrp="1"/>
          </p:cNvSpPr>
          <p:nvPr>
            <p:ph type="body" orient="vert" idx="1"/>
          </p:nvPr>
        </p:nvSpPr>
        <p:spPr>
          <a:xfrm>
            <a:off x="741358" y="282577"/>
            <a:ext cx="6427783" cy="66182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071059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 txBox="1">
            <a:spLocks noGrp="1"/>
          </p:cNvSpPr>
          <p:nvPr>
            <p:ph type="title"/>
          </p:nvPr>
        </p:nvSpPr>
        <p:spPr>
          <a:xfrm>
            <a:off x="740883" y="282238"/>
            <a:ext cx="8608317" cy="126252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/>
          <a:lstStyle/>
          <a:p>
            <a:pPr lvl="0"/>
            <a:endParaRPr lang="pl-PL"/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1"/>
          </p:nvPr>
        </p:nvSpPr>
        <p:spPr>
          <a:xfrm>
            <a:off x="740883" y="1963079"/>
            <a:ext cx="8772835" cy="493740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Prostokąt 3"/>
          <p:cNvSpPr/>
          <p:nvPr/>
        </p:nvSpPr>
        <p:spPr>
          <a:xfrm>
            <a:off x="724314" y="7076879"/>
            <a:ext cx="9355317" cy="96844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square" lIns="90004" tIns="44997" rIns="90004" bIns="44997" anchor="ctr" anchorCtr="1" compatLnSpc="0"/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S Gothic" pitchFamily="2"/>
              <a:cs typeface="Tahoma" pitchFamily="2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987201" y="7289276"/>
            <a:ext cx="8092440" cy="96844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square" lIns="90004" tIns="44997" rIns="90004" bIns="44997" anchor="ctr" anchorCtr="1" compatLnSpc="0"/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S Gothic" pitchFamily="2"/>
              <a:cs typeface="Tahoma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pl-PL" sz="4000" b="1" i="1" u="none" strike="noStrike" kern="0" cap="none" spc="0" baseline="0">
          <a:solidFill>
            <a:srgbClr val="FF9966"/>
          </a:solidFill>
          <a:uFillTx/>
          <a:latin typeface="Albany" pitchFamily="34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pl-PL" sz="32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Lucida Sans Unicode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pl-PL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Lucida Sans Unicode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pl-PL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Lucida Sans Unicode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pl-PL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Lucida Sans Unicode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pl-PL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Lucida Sans Unicode" pitchFamily="2"/>
          <a:cs typeface="Tahoma" pitchFamily="2"/>
        </a:defRPr>
      </a:lvl5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40883" y="282238"/>
            <a:ext cx="8608317" cy="5657758"/>
          </a:xfrm>
        </p:spPr>
        <p:txBody>
          <a:bodyPr anchorCtr="1">
            <a:spAutoFit/>
          </a:bodyPr>
          <a:lstStyle/>
          <a:p>
            <a:pPr lvl="0" algn="ctr">
              <a:buNone/>
            </a:pPr>
            <a:r>
              <a:rPr lang="pl-PL" sz="4400"/>
              <a:t>Zasada bezpośredniości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40883" y="282238"/>
            <a:ext cx="8608317" cy="1262877"/>
          </a:xfrm>
        </p:spPr>
        <p:txBody>
          <a:bodyPr>
            <a:spAutoFit/>
          </a:bodyPr>
          <a:lstStyle/>
          <a:p>
            <a:pPr lvl="0">
              <a:buNone/>
            </a:pPr>
            <a:r>
              <a:rPr lang="pl-PL"/>
              <a:t>Istota zasady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740883" y="1963079"/>
            <a:ext cx="8772835" cy="4847398"/>
          </a:xfrm>
        </p:spPr>
        <p:txBody>
          <a:bodyPr/>
          <a:lstStyle/>
          <a:p>
            <a:pPr marL="0" lvl="0" indent="0"/>
            <a:r>
              <a:rPr lang="pl-PL" sz="2800">
                <a:solidFill>
                  <a:srgbClr val="FFFFFF"/>
                </a:solidFill>
                <a:cs typeface="Times New Roman" pitchFamily="18"/>
              </a:rPr>
              <a:t>Zasada bezpośredniości wyraża się nakazem maksymalnego zbliżenia organu procesowego dokonującego ustaleń faktycznych do przedmiotu udowodnienia – zatem okoliczności istotnych z punktu widzenia zastosowania określonych przepisów prawa materialnego.</a:t>
            </a:r>
          </a:p>
          <a:p>
            <a:pPr marL="0" lvl="0" indent="0"/>
            <a:r>
              <a:rPr lang="pl-PL" sz="2800">
                <a:solidFill>
                  <a:srgbClr val="FFFFFF"/>
                </a:solidFill>
                <a:cs typeface="Times New Roman" pitchFamily="18"/>
              </a:rPr>
              <a:t>Procesowe poznanie musi mieć charakter poznania pośredniego, ale zasada bezpośredniości wymaga, aby pośrednikiem w tym poznaniu stawało się jak najmniej ogniw, choć zawsze przynajmniej jedno. (vide wyłączenie sędzie w kpk)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40883" y="327236"/>
            <a:ext cx="8608317" cy="1172516"/>
          </a:xfrm>
        </p:spPr>
        <p:txBody>
          <a:bodyPr/>
          <a:lstStyle/>
          <a:p>
            <a:pPr lvl="0">
              <a:buNone/>
            </a:pPr>
            <a:r>
              <a:rPr lang="pl-PL"/>
              <a:t>Zasady prawa i procesu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740883" y="1963079"/>
            <a:ext cx="8772835" cy="4847398"/>
          </a:xfrm>
        </p:spPr>
        <p:txBody>
          <a:bodyPr/>
          <a:lstStyle/>
          <a:p>
            <a:pPr marL="0" lvl="0" indent="0"/>
            <a:r>
              <a:rPr lang="pl-PL" sz="2600">
                <a:solidFill>
                  <a:srgbClr val="FFFFFF"/>
                </a:solidFill>
              </a:rPr>
              <a:t>Zasada w sensie abstrakcyjnym (opisowym): </a:t>
            </a:r>
            <a:r>
              <a:rPr lang="pl-PL" sz="2600">
                <a:solidFill>
                  <a:srgbClr val="FFFFFF"/>
                </a:solidFill>
                <a:cs typeface="Times New Roman" pitchFamily="18"/>
              </a:rPr>
              <a:t>jako wzorca ukształtowania określonego przedmiotu unormowania, wskazującego sposób rozstrzygnięcia określonej kwestii, wyróżnionej z określonego punktu widzenia</a:t>
            </a:r>
          </a:p>
          <a:p>
            <a:pPr marL="0" lvl="0" indent="0"/>
            <a:r>
              <a:rPr lang="pl-PL" sz="2600">
                <a:solidFill>
                  <a:srgbClr val="FFFFFF"/>
                </a:solidFill>
                <a:cs typeface="Times New Roman" pitchFamily="18"/>
              </a:rPr>
              <a:t>Zasada w sensie konkretnym (dyrektywalnym):znajdują uzasadnienie w obowiązujących przepisach, czy to wprost, czy też jako logiczne następstwa obowiązywania innych norm prawnych.</a:t>
            </a:r>
            <a:br>
              <a:rPr lang="pl-PL" sz="2600">
                <a:solidFill>
                  <a:srgbClr val="FFFFFF"/>
                </a:solidFill>
                <a:cs typeface="Times New Roman" pitchFamily="18"/>
              </a:rPr>
            </a:br>
            <a:r>
              <a:rPr lang="pl-PL" sz="2600">
                <a:solidFill>
                  <a:srgbClr val="FFFFFF"/>
                </a:solidFill>
                <a:cs typeface="Times New Roman" pitchFamily="18"/>
              </a:rPr>
              <a:t>W konsekwencji zasada dyrektywalna rozumiana być musi ściśle normatywnie.</a:t>
            </a:r>
          </a:p>
          <a:p>
            <a:pPr marL="0" lvl="0" indent="0"/>
            <a:r>
              <a:rPr lang="pl-PL" sz="2600">
                <a:solidFill>
                  <a:srgbClr val="FFFFFF"/>
                </a:solidFill>
                <a:cs typeface="Times New Roman" pitchFamily="18"/>
              </a:rPr>
              <a:t>Postulaty – te elementy zasady w sensie opisowym, jakie nie mają charakteru normatywnego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40883" y="327236"/>
            <a:ext cx="8608317" cy="1172516"/>
          </a:xfrm>
        </p:spPr>
        <p:txBody>
          <a:bodyPr/>
          <a:lstStyle/>
          <a:p>
            <a:pPr lvl="0">
              <a:buNone/>
            </a:pPr>
            <a:r>
              <a:rPr lang="pl-PL"/>
              <a:t>Definicje zasady bezpośredniości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740883" y="1963079"/>
            <a:ext cx="8772835" cy="4847398"/>
          </a:xfrm>
        </p:spPr>
        <p:txBody>
          <a:bodyPr/>
          <a:lstStyle/>
          <a:p>
            <a:pPr marL="0" lvl="0" indent="0"/>
            <a:r>
              <a:rPr lang="pl-PL" sz="2400">
                <a:solidFill>
                  <a:srgbClr val="FFFF00"/>
                </a:solidFill>
              </a:rPr>
              <a:t>M. Cieślak: ujmuje zasadę w ramach trzech nakazów:</a:t>
            </a:r>
          </a:p>
          <a:p>
            <a:pPr marL="0" lvl="0" indent="0">
              <a:tabLst>
                <a:tab pos="457200" algn="l"/>
              </a:tabLst>
            </a:pPr>
            <a:r>
              <a:rPr lang="pl-PL" sz="2400">
                <a:solidFill>
                  <a:srgbClr val="FFFFFF"/>
                </a:solidFill>
                <a:latin typeface="Times New Roman" pitchFamily="18"/>
                <a:cs typeface="Times New Roman" pitchFamily="18"/>
              </a:rPr>
              <a:t>sąd powinien opierać się tylko na dowodach, które zostały przeprowadzone na rozprawie</a:t>
            </a:r>
          </a:p>
          <a:p>
            <a:pPr marL="0" lvl="0" indent="0">
              <a:tabLst>
                <a:tab pos="457200" algn="l"/>
              </a:tabLst>
            </a:pPr>
            <a:r>
              <a:rPr lang="pl-PL" sz="2400">
                <a:solidFill>
                  <a:srgbClr val="FFFFFF"/>
                </a:solidFill>
                <a:latin typeface="Times New Roman" pitchFamily="18"/>
                <a:cs typeface="Times New Roman" pitchFamily="18"/>
              </a:rPr>
              <a:t>sąd powinien zetknąć się bezpośrednio z materiałem dowodowym</a:t>
            </a:r>
          </a:p>
          <a:p>
            <a:pPr marL="0" lvl="0" indent="0">
              <a:tabLst>
                <a:tab pos="457200" algn="l"/>
              </a:tabLst>
            </a:pPr>
            <a:r>
              <a:rPr lang="pl-PL" sz="2400">
                <a:solidFill>
                  <a:srgbClr val="FFFFFF"/>
                </a:solidFill>
                <a:latin typeface="Times New Roman" pitchFamily="18"/>
                <a:cs typeface="Times New Roman" pitchFamily="18"/>
              </a:rPr>
              <a:t>podstawę ustaleń sądu powinny stanowić przede wszystkim dowody pierwotne przed pochodnymi.</a:t>
            </a:r>
          </a:p>
          <a:p>
            <a:pPr marL="0" lvl="0" indent="0">
              <a:tabLst>
                <a:tab pos="457200" algn="l"/>
              </a:tabLst>
            </a:pPr>
            <a:r>
              <a:rPr lang="pl-PL" sz="2400">
                <a:solidFill>
                  <a:srgbClr val="FFFF00"/>
                </a:solidFill>
                <a:cs typeface="Times New Roman" pitchFamily="18"/>
              </a:rPr>
              <a:t>S. Waltoś ujmuje zasadę bezpośredniości w ramy dwóch dyrektyw</a:t>
            </a:r>
          </a:p>
          <a:p>
            <a:pPr marL="0" lvl="0" indent="0">
              <a:lnSpc>
                <a:spcPct val="150000"/>
              </a:lnSpc>
            </a:pPr>
            <a:r>
              <a:rPr lang="pl-PL" sz="2400">
                <a:solidFill>
                  <a:srgbClr val="FFFFFF"/>
                </a:solidFill>
                <a:cs typeface="Times New Roman" pitchFamily="18"/>
              </a:rPr>
              <a:t>- pierwsza, wyrażająca formalny aspekt zasady, nakazuje organowi procesowemu bezpośredni, osobisty kontakt ze źródłem i środkiem dowodowym,</a:t>
            </a:r>
          </a:p>
          <a:p>
            <a:pPr marL="0" lvl="0" indent="0">
              <a:tabLst>
                <a:tab pos="457200" algn="l"/>
              </a:tabLst>
            </a:pPr>
            <a:r>
              <a:rPr lang="pl-PL" sz="2400">
                <a:solidFill>
                  <a:srgbClr val="FFFFFF"/>
                </a:solidFill>
                <a:latin typeface="Times New Roman" pitchFamily="18"/>
                <a:cs typeface="Times New Roman" pitchFamily="18"/>
              </a:rPr>
              <a:t>- druga, obejmująca aspekt materialny, nakazuje dokonywanie ustaleń przede wszystkim za pomocą dowodów pierwotnych.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40883" y="327236"/>
            <a:ext cx="8608317" cy="1172516"/>
          </a:xfrm>
        </p:spPr>
        <p:txBody>
          <a:bodyPr/>
          <a:lstStyle/>
          <a:p>
            <a:pPr lvl="0">
              <a:buNone/>
            </a:pPr>
            <a:r>
              <a:rPr lang="pl-PL"/>
              <a:t>cd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740883" y="1963079"/>
            <a:ext cx="8772835" cy="4847398"/>
          </a:xfrm>
        </p:spPr>
        <p:txBody>
          <a:bodyPr/>
          <a:lstStyle/>
          <a:p>
            <a:pPr marL="0" lvl="0" indent="0"/>
            <a:r>
              <a:rPr lang="pl-PL" sz="2800">
                <a:solidFill>
                  <a:srgbClr val="FFFFFF"/>
                </a:solidFill>
                <a:latin typeface="Times New Roman" pitchFamily="18"/>
                <a:cs typeface="Times New Roman" pitchFamily="18"/>
              </a:rPr>
              <a:t>zasada bezpośredniości jest dyrektywą odpowiadającą na pytanie, jak tworzyć podstawę ustaleń dowodowych, a nie dyrektywą wskazującą sposób przeprowadzenia dowodów (Z. Doda, A. Gaberle)</a:t>
            </a:r>
          </a:p>
          <a:p>
            <a:pPr marL="0" lvl="0" indent="0"/>
            <a:r>
              <a:rPr lang="pl-PL" sz="2800">
                <a:solidFill>
                  <a:srgbClr val="FFFFFF"/>
                </a:solidFill>
                <a:latin typeface="Times New Roman" pitchFamily="18"/>
                <a:cs typeface="Times New Roman" pitchFamily="18"/>
              </a:rPr>
              <a:t>obejmuje ona dyrektywę prymatu dowodu pierwotnego przed pochodnym</a:t>
            </a:r>
          </a:p>
          <a:p>
            <a:pPr marL="0" lvl="0" indent="0"/>
            <a:r>
              <a:rPr lang="pl-PL" sz="2800">
                <a:solidFill>
                  <a:srgbClr val="FFFFFF"/>
                </a:solidFill>
                <a:latin typeface="Times New Roman" pitchFamily="18"/>
                <a:cs typeface="Times New Roman" pitchFamily="18"/>
              </a:rPr>
              <a:t>235 kpc nakaz przeprowadzenia postępowania dowodwego przed sądem orzekającym 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40883" y="327236"/>
            <a:ext cx="8608317" cy="1112760"/>
          </a:xfrm>
        </p:spPr>
        <p:txBody>
          <a:bodyPr/>
          <a:lstStyle/>
          <a:p>
            <a:pPr lvl="0">
              <a:buNone/>
            </a:pPr>
            <a:r>
              <a:rPr lang="pl-PL" sz="2800"/>
              <a:t>Zasada bezpośredniości a swobodna ocena dowodów i szybkość procesu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767163" y="1439997"/>
            <a:ext cx="8772835" cy="5579997"/>
          </a:xfrm>
        </p:spPr>
        <p:txBody>
          <a:bodyPr/>
          <a:lstStyle/>
          <a:p>
            <a:pPr marL="0" lvl="0" indent="0"/>
            <a:r>
              <a:rPr lang="pl-PL" sz="2400">
                <a:solidFill>
                  <a:srgbClr val="FFFFFF"/>
                </a:solidFill>
              </a:rPr>
              <a:t>W ramach oceny dowodów istotne znaczenie odgrywa zasada bezpośredniości, przede wszystkim chodzi tu o jej aspekt materialny, nakazujący w pierwszej kolejności gromadzenie dowodów pierwotnych</a:t>
            </a:r>
          </a:p>
          <a:p>
            <a:pPr marL="0" lvl="0" indent="0"/>
            <a:r>
              <a:rPr lang="pl-PL" sz="2400">
                <a:solidFill>
                  <a:srgbClr val="FFFFFF"/>
                </a:solidFill>
              </a:rPr>
              <a:t>Oceniając dowód apriorycznie, organ procesowy dokonuje tego przy uwzględnieniu między innymi charakteru tego dowodu (pierwotny – pochodny) oraz  sposobu jego przeprowadzenia.</a:t>
            </a:r>
          </a:p>
          <a:p>
            <a:pPr marL="0" lvl="0" indent="0"/>
            <a:r>
              <a:rPr lang="pl-PL" sz="2400">
                <a:solidFill>
                  <a:srgbClr val="FFFFFF"/>
                </a:solidFill>
                <a:latin typeface="Times New Roman" pitchFamily="18"/>
                <a:cs typeface="Times New Roman" pitchFamily="18"/>
              </a:rPr>
              <a:t>Zasada bezpośredniości stawia  wobec organu procesowego szereg wymagań, których spełnienie wiąże się  skomplikowaniem postępowania dowodowego, a przez to jego przedłużeniem.</a:t>
            </a:r>
          </a:p>
          <a:p>
            <a:pPr marL="0" lvl="0" indent="0"/>
            <a:r>
              <a:rPr lang="pl-PL" sz="2400">
                <a:solidFill>
                  <a:srgbClr val="FFFFFF"/>
                </a:solidFill>
                <a:latin typeface="Times New Roman" pitchFamily="18"/>
                <a:cs typeface="Times New Roman" pitchFamily="18"/>
              </a:rPr>
              <a:t>Czynności dokonywane w zgodzie z zasadą bezpośredniości są prowadzone najczęściej mimo istnienia protokołów czynności dowodowych już przeprowadzonych, a zatem przy silnej praktycznej presji poprzestania na ich wykorzystaniu. S. Waltoś na tym tle zwracał uwagę, na poczucie marnotrawstwa czasu i wysiłku</a:t>
            </a:r>
            <a:br>
              <a:rPr lang="pl-PL" sz="2400">
                <a:solidFill>
                  <a:srgbClr val="FFFFFF"/>
                </a:solidFill>
                <a:latin typeface="Times New Roman" pitchFamily="18"/>
                <a:cs typeface="Times New Roman" pitchFamily="18"/>
              </a:rPr>
            </a:br>
            <a:endParaRPr lang="pl-PL" sz="2400">
              <a:solidFill>
                <a:srgbClr val="FFFFFF"/>
              </a:solidFill>
              <a:latin typeface="Times New Roman" pitchFamily="18"/>
              <a:cs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40883" y="327236"/>
            <a:ext cx="8608317" cy="1172516"/>
          </a:xfrm>
        </p:spPr>
        <p:txBody>
          <a:bodyPr/>
          <a:lstStyle/>
          <a:p>
            <a:pPr lvl="0">
              <a:buNone/>
            </a:pPr>
            <a:r>
              <a:rPr lang="pl-PL"/>
              <a:t>Racje zasady bezpośredniości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740883" y="1963079"/>
            <a:ext cx="8772835" cy="4847398"/>
          </a:xfrm>
        </p:spPr>
        <p:txBody>
          <a:bodyPr/>
          <a:lstStyle/>
          <a:p>
            <a:pPr marL="0" lvl="0" indent="0"/>
            <a:r>
              <a:rPr lang="pl-PL" sz="2600">
                <a:cs typeface="Times New Roman" pitchFamily="18"/>
              </a:rPr>
              <a:t>Dowód winien być prowadzony w taki sposób, aby do 			organu procesowego dodarło maksimum treści składającej się 	na środek dowodowy, i jednocześnie tak, aby: sama czynność 	dowodowa i forma jej przeprowadzenia dostarczała informacji 	na temat dowodu pozwalających na łatwiejszą jego ocenę.</a:t>
            </a:r>
          </a:p>
          <a:p>
            <a:pPr marL="0" lvl="0" indent="0">
              <a:tabLst>
                <a:tab pos="457200" algn="l"/>
              </a:tabLst>
            </a:pPr>
            <a:r>
              <a:rPr lang="pl-PL" sz="2600">
                <a:solidFill>
                  <a:srgbClr val="FFFFFF"/>
                </a:solidFill>
                <a:latin typeface="Times New Roman" pitchFamily="18"/>
                <a:cs typeface="Times New Roman" pitchFamily="18"/>
              </a:rPr>
              <a:t>istnienie dodatkowych ogniw pośredniczących pomiędzy przedmiotem dowodu, a organem procesowym  zniekształca treść dowodu pochodnego</a:t>
            </a:r>
          </a:p>
          <a:p>
            <a:pPr marL="0" lvl="0" indent="0">
              <a:tabLst>
                <a:tab pos="457200" algn="l"/>
              </a:tabLst>
            </a:pPr>
            <a:r>
              <a:rPr lang="pl-PL" sz="2600">
                <a:solidFill>
                  <a:srgbClr val="FFFFFF"/>
                </a:solidFill>
                <a:latin typeface="Times New Roman" pitchFamily="18"/>
                <a:cs typeface="Times New Roman" pitchFamily="18"/>
              </a:rPr>
              <a:t>pośredni jedynie sposób przeprowadzenia dowodu utrudnia przeprowadzenie jego oceny, co odnosi się przede wszystkim do dowodów osobowych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40883" y="327236"/>
            <a:ext cx="8608317" cy="1172516"/>
          </a:xfrm>
        </p:spPr>
        <p:txBody>
          <a:bodyPr/>
          <a:lstStyle/>
          <a:p>
            <a:pPr lvl="0">
              <a:buNone/>
            </a:pPr>
            <a:r>
              <a:rPr lang="pl-PL"/>
              <a:t>Obowiązywanie zasady c.d.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740883" y="1963079"/>
            <a:ext cx="8772835" cy="4847398"/>
          </a:xfrm>
        </p:spPr>
        <p:txBody>
          <a:bodyPr/>
          <a:lstStyle/>
          <a:p>
            <a:pPr marL="0" lvl="0" indent="0"/>
            <a:r>
              <a:rPr lang="pl-PL" sz="2400"/>
              <a:t>Art. 235 par. 1 kpc: postępowanie dowodowe odbywa się przed sądem orzekającym</a:t>
            </a:r>
          </a:p>
          <a:p>
            <a:pPr marL="0" lvl="0" indent="0"/>
            <a:r>
              <a:rPr lang="pl-PL" sz="2400"/>
              <a:t>Art. 323 kpc wyrok może być wydany jedynie przez sędziów, przed którymi odbyła się rozprawa poprzedzająca bezpośrednio wydanie wyroku (por. art. 402 par. 2 i 404 par. 2 kpk)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40883" y="327236"/>
            <a:ext cx="8608317" cy="1172516"/>
          </a:xfrm>
        </p:spPr>
        <p:txBody>
          <a:bodyPr/>
          <a:lstStyle/>
          <a:p>
            <a:pPr lvl="0">
              <a:buNone/>
            </a:pPr>
            <a:r>
              <a:rPr lang="pl-PL"/>
              <a:t>Obowiązywanie zasady bezpośredniości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740883" y="1963079"/>
            <a:ext cx="8772835" cy="4847398"/>
          </a:xfrm>
        </p:spPr>
        <p:txBody>
          <a:bodyPr/>
          <a:lstStyle/>
          <a:p>
            <a:pPr marL="0" lvl="0" indent="0">
              <a:buNone/>
            </a:pPr>
            <a:r>
              <a:rPr lang="pl-PL" sz="2800"/>
              <a:t>- Przepisy pozytywnie wyrażające obowiązywanie zasady – art. 174 kpk, art. 93 i art. 410 kpk ?</a:t>
            </a:r>
          </a:p>
          <a:p>
            <a:pPr marL="0" lvl="0" indent="0">
              <a:buNone/>
            </a:pPr>
            <a:r>
              <a:rPr lang="pl-PL" sz="2800"/>
              <a:t>- Przepisy – wyjątki pozwalające na wnioskowanie o obowiązywaniu zasady bezpośredniości – art. 389 i n.</a:t>
            </a:r>
          </a:p>
          <a:p>
            <a:pPr marL="0" lvl="0" indent="0">
              <a:buNone/>
            </a:pPr>
            <a:r>
              <a:rPr lang="pl-PL" sz="2800"/>
              <a:t>- Obowiązywanie zasady bezpośredniości w postępowaniu przygotowawczym: brak normatywnych podstaw.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40883" y="327236"/>
            <a:ext cx="8608317" cy="1172516"/>
          </a:xfrm>
        </p:spPr>
        <p:txBody>
          <a:bodyPr/>
          <a:lstStyle/>
          <a:p>
            <a:pPr lvl="0">
              <a:buNone/>
            </a:pPr>
            <a:r>
              <a:rPr lang="pl-PL" sz="2800"/>
              <a:t>Cele postępowania przygotowawczego w kontekście zasady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719998" y="1702795"/>
            <a:ext cx="8772835" cy="4847398"/>
          </a:xfrm>
        </p:spPr>
        <p:txBody>
          <a:bodyPr/>
          <a:lstStyle/>
          <a:p>
            <a:pPr marL="0" lvl="0" indent="0">
              <a:buNone/>
            </a:pPr>
            <a:r>
              <a:rPr lang="pl-PL" sz="2600"/>
              <a:t>gromadzenie informacji i dowodów przydatnych organowi postępowania przygotowawczego i stanowiących podstawę rozstrzygnięć w toku postępowania przygotowawczego</a:t>
            </a:r>
          </a:p>
          <a:p>
            <a:pPr marL="0" lvl="0" indent="0"/>
            <a:r>
              <a:rPr lang="pl-PL" sz="2600"/>
              <a:t>utrwalenie przeprowadzonych dowodów w procesowo przewidzianej formie, tak aby możliwe było wykorzystanie zebranego materiału wprost w postępowaniu głównym</a:t>
            </a:r>
          </a:p>
          <a:p>
            <a:pPr marL="0" lvl="0" indent="0"/>
            <a:r>
              <a:rPr lang="pl-PL" sz="2600"/>
              <a:t>postępowanie przygotowawcze a w kontekście dowodowej specyfiki orzekania o odpowiedzialności karnej na posiedzeniu i w ramach skróconej rozprawy (art. 387, 388)</a:t>
            </a:r>
          </a:p>
          <a:p>
            <a:pPr marL="0" lvl="0" indent="0"/>
            <a:r>
              <a:rPr lang="pl-PL" sz="2600"/>
              <a:t>Wniosek: zasada bezpośredniości w postępowaniu przygotowawczym jest postulatem prakseologicznym.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51682" y="267480"/>
            <a:ext cx="8608317" cy="1172516"/>
          </a:xfrm>
        </p:spPr>
        <p:txBody>
          <a:bodyPr/>
          <a:lstStyle/>
          <a:p>
            <a:pPr lvl="0">
              <a:buNone/>
            </a:pPr>
            <a:r>
              <a:rPr lang="pl-PL"/>
              <a:t>Wyjątki od zasady bezpośredniości na rozprawie głównej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740883" y="1963079"/>
            <a:ext cx="8772835" cy="4847398"/>
          </a:xfrm>
        </p:spPr>
        <p:txBody>
          <a:bodyPr/>
          <a:lstStyle/>
          <a:p>
            <a:pPr marL="0" lvl="0" indent="0">
              <a:buNone/>
            </a:pPr>
            <a:r>
              <a:rPr lang="pl-PL" sz="2800">
                <a:solidFill>
                  <a:srgbClr val="FFFF00"/>
                </a:solidFill>
              </a:rPr>
              <a:t>Uzasadnienie istnienia wyjątków:</a:t>
            </a:r>
          </a:p>
          <a:p>
            <a:pPr marL="0" lvl="0" indent="0">
              <a:buNone/>
            </a:pPr>
            <a:r>
              <a:rPr lang="pl-PL" sz="2400"/>
              <a:t>-Brak dowodu pierwotnego (względny i bezwzględny; dowód pierwotny nie istnieje lub nie jest dostępny).</a:t>
            </a:r>
          </a:p>
          <a:p>
            <a:pPr marL="0" lvl="0" indent="0">
              <a:buNone/>
            </a:pPr>
            <a:r>
              <a:rPr lang="pl-PL" sz="2400"/>
              <a:t>-Potrzeba skontrolowania dowodu pierwotnego.</a:t>
            </a:r>
          </a:p>
          <a:p>
            <a:pPr marL="0" lvl="0" indent="0">
              <a:buNone/>
            </a:pPr>
            <a:r>
              <a:rPr lang="pl-PL" sz="2400"/>
              <a:t>-Uproszenie postępowania i jego przyspieszenie.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pl-PL" sz="2400"/>
              <a:t>-Dopuszczenie tych dowodów które z istoty są pochodne (np. opinia biegłego)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pl-PL" sz="2400">
                <a:cs typeface="Times New Roman" pitchFamily="18"/>
              </a:rPr>
              <a:t>-Ochrona szczególnych wartości w postępowaniu karnym.</a:t>
            </a:r>
          </a:p>
          <a:p>
            <a:pPr marL="0" lvl="0" indent="0">
              <a:buNone/>
            </a:pPr>
            <a:r>
              <a:rPr lang="pl-PL" sz="2400"/>
              <a:t>-Szczególny model postępowania kontrolnego zakładający dokonywanie ustaleń faktycznych przy wykorzystaniu przede wszystkich dowodów pochodnych.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51682" y="359999"/>
            <a:ext cx="8608317" cy="1172516"/>
          </a:xfrm>
        </p:spPr>
        <p:txBody>
          <a:bodyPr/>
          <a:lstStyle/>
          <a:p>
            <a:pPr lvl="0">
              <a:buNone/>
            </a:pPr>
            <a:r>
              <a:rPr lang="pl-PL" sz="3200">
                <a:cs typeface="Times New Roman" pitchFamily="18"/>
              </a:rPr>
              <a:t>Przesłanki dopuszczalności ujawnienia wyjaśnień w trybie 389 kpk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740883" y="1963079"/>
            <a:ext cx="8772835" cy="4847398"/>
          </a:xfrm>
        </p:spPr>
        <p:txBody>
          <a:bodyPr/>
          <a:lstStyle/>
          <a:p>
            <a:pPr marL="0" lvl="0" indent="0"/>
            <a:r>
              <a:rPr lang="pl-PL" sz="2800">
                <a:latin typeface="Times New Roman" pitchFamily="18"/>
                <a:cs typeface="Times New Roman" pitchFamily="18"/>
              </a:rPr>
              <a:t>Oskarżony odmawia wyjaśnień – w tym także odmawia odpowiedzi na pytania</a:t>
            </a:r>
          </a:p>
          <a:p>
            <a:pPr marL="0" lvl="0" indent="0"/>
            <a:r>
              <a:rPr lang="pl-PL" sz="2800"/>
              <a:t>Oskarżony wyjaśnia, lecz odmiennie niż wyjaśniał poprzednio – zagadnienie znaczenia przesłanki odmienności</a:t>
            </a:r>
          </a:p>
          <a:p>
            <a:pPr marL="0" lvl="0" indent="0">
              <a:tabLst>
                <a:tab pos="914400" algn="l"/>
                <a:tab pos="1135437" algn="l"/>
              </a:tabLst>
            </a:pPr>
            <a:r>
              <a:rPr lang="pl-PL" sz="2800">
                <a:latin typeface="Times New Roman" pitchFamily="18"/>
                <a:cs typeface="Times New Roman" pitchFamily="18"/>
              </a:rPr>
              <a:t> Oskarżony oświadcza, że pewnych okoliczności nie pamięta.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40883" y="327236"/>
            <a:ext cx="8608317" cy="1172516"/>
          </a:xfrm>
        </p:spPr>
        <p:txBody>
          <a:bodyPr/>
          <a:lstStyle/>
          <a:p>
            <a:pPr lvl="0">
              <a:buNone/>
            </a:pPr>
            <a:r>
              <a:rPr lang="pl-PL" sz="2800"/>
              <a:t>Zakres wyjaśnień podlegających ujawnieniu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740883" y="1259997"/>
            <a:ext cx="8772835" cy="6299996"/>
          </a:xfrm>
        </p:spPr>
        <p:txBody>
          <a:bodyPr/>
          <a:lstStyle/>
          <a:p>
            <a:pPr marL="0" lvl="0" indent="0">
              <a:buNone/>
            </a:pPr>
            <a:r>
              <a:rPr lang="pl-PL" sz="2600" b="1">
                <a:latin typeface="Times New Roman" pitchFamily="18"/>
                <a:cs typeface="Times New Roman" pitchFamily="18"/>
              </a:rPr>
              <a:t>- </a:t>
            </a:r>
            <a:r>
              <a:rPr lang="pl-PL" sz="2400" b="1">
                <a:latin typeface="Times New Roman" pitchFamily="18"/>
                <a:cs typeface="Times New Roman" pitchFamily="18"/>
              </a:rPr>
              <a:t>N</a:t>
            </a:r>
            <a:r>
              <a:rPr lang="pl-PL" sz="2400">
                <a:latin typeface="Times New Roman" pitchFamily="18"/>
                <a:cs typeface="Times New Roman" pitchFamily="18"/>
              </a:rPr>
              <a:t>iedopuszczalność ujawnienia protokołów zeznań, nawet na wniosek i za zgodą oskarżonego. </a:t>
            </a:r>
            <a:r>
              <a:rPr lang="pl-PL" sz="2400"/>
              <a:t>Sąd Najwyższy: </a:t>
            </a:r>
            <a:r>
              <a:rPr lang="pl-PL" sz="2400" i="1">
                <a:latin typeface="Times New Roman" pitchFamily="18"/>
                <a:cs typeface="Times New Roman" pitchFamily="18"/>
              </a:rPr>
              <a:t>Odczytanie protokołu zeznań, jakie oskarżony złożył w postępowaniu przygotowawczym w danej sprawie w charakterze świadka, nie jest dopuszczalne nawet wtedy, gdy oskarżony o to wnosi,</a:t>
            </a:r>
          </a:p>
          <a:p>
            <a:pPr marL="0" lvl="0" indent="0">
              <a:buNone/>
              <a:tabLst>
                <a:tab pos="916201" algn="l"/>
              </a:tabLst>
            </a:pPr>
            <a:r>
              <a:rPr lang="pl-PL" sz="2400">
                <a:latin typeface="Times New Roman" pitchFamily="16"/>
                <a:cs typeface="Times New Roman" pitchFamily="18"/>
              </a:rPr>
              <a:t>- zagadnienie wyjaśnień obwinionego i wyjaśnienia innych postępowań przewidzianych przez ustawę.</a:t>
            </a:r>
          </a:p>
          <a:p>
            <a:pPr marL="0" lvl="0" indent="0">
              <a:buNone/>
              <a:tabLst>
                <a:tab pos="906837" algn="l"/>
              </a:tabLst>
            </a:pPr>
            <a:r>
              <a:rPr lang="pl-PL" sz="2400">
                <a:latin typeface="Times New Roman" pitchFamily="16"/>
                <a:cs typeface="Times New Roman" pitchFamily="18"/>
              </a:rPr>
              <a:t>- dopuszczalność ujawniania wyjaśnień w zakresie, w jakim dotyczą one okoliczności odnoszących się poza treść zarzutu przedstawionego podejrzanemu przed przesłuchaniem w danym postępowaniu. </a:t>
            </a:r>
            <a:r>
              <a:rPr lang="en-US" sz="2400">
                <a:latin typeface="Times New Roman" pitchFamily="16"/>
                <a:cs typeface="Times New Roman" pitchFamily="18"/>
              </a:rPr>
              <a:t>Wyrok SN z 7.06. 2007 r. (III KK 389/05), odmiennie Wyrok SA we Wrocłąwiu z 31.08.1994 (II Akr 265/94),</a:t>
            </a:r>
          </a:p>
          <a:p>
            <a:pPr marL="0" lvl="0" indent="0">
              <a:tabLst>
                <a:tab pos="906837" algn="l"/>
              </a:tabLst>
            </a:pPr>
            <a:r>
              <a:rPr lang="en-US" sz="2400">
                <a:latin typeface="Times New Roman" pitchFamily="16"/>
                <a:cs typeface="Times New Roman" pitchFamily="18"/>
              </a:rPr>
              <a:t>kwestia procesowego wykorzystania protokołów wyjaśnień oskarżonego, który następnie zmarł. Dopuszczalność – spór o podstawę prawną.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l-PL"/>
              <a:t>SN:</a:t>
            </a:r>
          </a:p>
        </p:txBody>
      </p:sp>
      <p:sp>
        <p:nvSpPr>
          <p:cNvPr id="3" name="Symbol zastępczy zawartości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z="2800"/>
              <a:t>Zawarte w art. 389 § 1 KPK zezwolenie na odczytywanie wcześniejszych wyjaśnień oskarżonego, o ile zachodzą warunki przewidziane w tym przepisie, pozwala na odczytywanie wyjaśnień złożonych przez oskarżonego (podejrzanego) w postępowaniu przygotowawczym w pełnym zakresie, a więc także w tej ich części, która nie odnosi się bezpośrednio do postawionego wcześniej podejrzanemu zarzutu, pod warunkiem że są to właśnie wyjaśnienia złożone w takim charakterze, tj. takie depozycje, które podał on do protokołu przesłuchania po przedstawieniu mu zarzutów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pl-PL"/>
              <a:t>SA we Wrocławiu</a:t>
            </a:r>
          </a:p>
        </p:txBody>
      </p:sp>
      <p:sp>
        <p:nvSpPr>
          <p:cNvPr id="3" name="Symbol zastępczy zawartości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z="2800"/>
              <a:t>Zawarte w art. 334 par. 1 KPK zezwolenie na odczytanie wcześniejszych wyjaśnień dopuszczalne jest tylko wtedy, gdy te wcześniejsze wyjaśnienia zostały złożone w trybie i na warunkach określonych w KPK. Z tego też powodu nie jest dopuszczalne odczytanie w trybie art. 344 par. 1 KPK wcześniejszych wyjaśnień z postępowania przygotowawczego, w zakresie w jakim oskarżony (podejrzany) przyznał się do innych czynów nie objętych treścią postanowienia o przedstawieniu zarzutów, a także nie zawartych w informacji o treści zarzutów w sytuacji określonej w art. 276 par. 1 KPK.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40883" y="327236"/>
            <a:ext cx="8608317" cy="1172516"/>
          </a:xfrm>
        </p:spPr>
        <p:txBody>
          <a:bodyPr/>
          <a:lstStyle/>
          <a:p>
            <a:pPr lvl="0">
              <a:buNone/>
            </a:pPr>
            <a:r>
              <a:rPr lang="pl-PL" sz="2800"/>
              <a:t>Przesłanki odczytania protokołów zeznań świadka w post karnym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740883" y="1259997"/>
            <a:ext cx="8772835" cy="14646237"/>
          </a:xfrm>
        </p:spPr>
        <p:txBody>
          <a:bodyPr/>
          <a:lstStyle/>
          <a:p>
            <a:pPr marL="0" lvl="0" indent="0">
              <a:buNone/>
            </a:pPr>
            <a:r>
              <a:rPr lang="pl-PL" sz="2800">
                <a:solidFill>
                  <a:srgbClr val="FFFF00"/>
                </a:solidFill>
              </a:rPr>
              <a:t>Bezwzględna niemożność bezpośredniego uzyskania zeznań świadka:</a:t>
            </a:r>
          </a:p>
          <a:p>
            <a:pPr marL="0" lvl="0" indent="0">
              <a:buNone/>
            </a:pPr>
            <a:r>
              <a:rPr lang="pl-PL" sz="2800"/>
              <a:t>1. świadek bezpodstawnie odmawia zeznań,</a:t>
            </a:r>
          </a:p>
          <a:p>
            <a:pPr marL="0" lvl="0" indent="0">
              <a:buNone/>
            </a:pPr>
            <a:r>
              <a:rPr lang="pl-PL" sz="2800"/>
              <a:t>2. świadek oświadcza, że pewnych okoliczności nie pamięta,</a:t>
            </a:r>
          </a:p>
          <a:p>
            <a:pPr marL="0" lvl="0" indent="0">
              <a:buNone/>
            </a:pPr>
            <a:r>
              <a:rPr lang="pl-PL" sz="2800"/>
              <a:t>3. świadek przebywa za granicą,</a:t>
            </a:r>
          </a:p>
          <a:p>
            <a:pPr marL="0" lvl="0" indent="0">
              <a:buNone/>
            </a:pPr>
            <a:r>
              <a:rPr lang="pl-PL" sz="2800"/>
              <a:t>4. świadkowi nie można było doręczyć wezwania,</a:t>
            </a:r>
          </a:p>
          <a:p>
            <a:pPr marL="0" lvl="0" indent="0">
              <a:buNone/>
            </a:pPr>
            <a:r>
              <a:rPr lang="pl-PL" sz="2800"/>
              <a:t>5. świadek nie stawił się na przesłuchanie z powodu niedających się usunąć przeszkód,</a:t>
            </a:r>
          </a:p>
          <a:p>
            <a:pPr marL="0" lvl="0" indent="0">
              <a:buNone/>
            </a:pPr>
            <a:r>
              <a:rPr lang="pl-PL" sz="2800"/>
              <a:t>6. świadek zmarł,</a:t>
            </a:r>
          </a:p>
          <a:p>
            <a:pPr marL="0" lvl="0" indent="0">
              <a:buNone/>
            </a:pPr>
            <a:r>
              <a:rPr lang="pl-PL" sz="2800">
                <a:solidFill>
                  <a:srgbClr val="FFFF00"/>
                </a:solidFill>
              </a:rPr>
              <a:t>Względne (usuwalne) przeszkody wykluczające bezpośrednie przesłuchanie świadka zachodzą w następujących sytuacjach</a:t>
            </a:r>
            <a:r>
              <a:rPr lang="pl-PL" sz="2800"/>
              <a:t>: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40883" y="327236"/>
            <a:ext cx="8608317" cy="1172516"/>
          </a:xfrm>
        </p:spPr>
        <p:txBody>
          <a:bodyPr/>
          <a:lstStyle/>
          <a:p>
            <a:pPr lvl="0">
              <a:buNone/>
            </a:pPr>
            <a:r>
              <a:rPr lang="pl-PL" sz="2800"/>
              <a:t>cd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740883" y="1259997"/>
            <a:ext cx="8772835" cy="7249317"/>
          </a:xfrm>
        </p:spPr>
        <p:txBody>
          <a:bodyPr/>
          <a:lstStyle/>
          <a:p>
            <a:pPr marL="0" lvl="0" indent="0">
              <a:buNone/>
            </a:pPr>
            <a:r>
              <a:rPr lang="pl-PL" sz="2600">
                <a:solidFill>
                  <a:srgbClr val="FFFF00"/>
                </a:solidFill>
              </a:rPr>
              <a:t>Względne (usuwalne) przeszkody wykluczające bezpośrednie przesłuchanie świadka:</a:t>
            </a:r>
          </a:p>
          <a:p>
            <a:pPr marL="0" lvl="0" indent="0">
              <a:buNone/>
            </a:pPr>
            <a:r>
              <a:rPr lang="pl-PL" sz="2600">
                <a:solidFill>
                  <a:srgbClr val="FFFFFF"/>
                </a:solidFill>
              </a:rPr>
              <a:t>1. zaniechanie bezpośredniego przesłuchania ze względów ekonomii procesowej (art. 392),</a:t>
            </a:r>
          </a:p>
          <a:p>
            <a:pPr marL="0" lvl="0" indent="0">
              <a:buNone/>
            </a:pPr>
            <a:r>
              <a:rPr lang="pl-PL" sz="2600">
                <a:solidFill>
                  <a:srgbClr val="FFFFFF"/>
                </a:solidFill>
              </a:rPr>
              <a:t>2. zaniechanie wezwania świadka mającego stwierdzić okoliczności, którym oskarżony nie zaprzeczył (zgodnie z art. 333 </a:t>
            </a:r>
            <a:r>
              <a:rPr lang="pl-PL" sz="2400">
                <a:solidFill>
                  <a:srgbClr val="FFFFFF"/>
                </a:solidFill>
                <a:latin typeface="Times New Roman" pitchFamily="16"/>
              </a:rPr>
              <a:t>§</a:t>
            </a:r>
            <a:r>
              <a:rPr lang="pl-PL" sz="2600">
                <a:solidFill>
                  <a:srgbClr val="FFFFFF"/>
                </a:solidFill>
              </a:rPr>
              <a:t> 2),</a:t>
            </a:r>
          </a:p>
          <a:p>
            <a:pPr marL="0" lvl="0" indent="0">
              <a:buNone/>
            </a:pPr>
            <a:r>
              <a:rPr lang="pl-PL" sz="2600">
                <a:solidFill>
                  <a:srgbClr val="FFFFFF"/>
                </a:solidFill>
              </a:rPr>
              <a:t>3. zaniechanie bezpośredniego przesłuchania małoletniego pokrzywdzonego w sprawie o przestępstwa  z rozdz XXV i XXVI kk zgodnie z art. 185a oraz świadka małoletniego zgodnie z art. 186,</a:t>
            </a:r>
          </a:p>
          <a:p>
            <a:pPr marL="0" lvl="0" indent="0">
              <a:buNone/>
            </a:pPr>
            <a:r>
              <a:rPr lang="pl-PL" sz="2600">
                <a:solidFill>
                  <a:srgbClr val="FFFFFF"/>
                </a:solidFill>
              </a:rPr>
              <a:t>4. niestawiennictwo świadka wynikające z wynikające z przeszkód zbyt trudnych do usunięcia</a:t>
            </a:r>
          </a:p>
          <a:p>
            <a:pPr marL="0" lvl="0" indent="0">
              <a:buNone/>
            </a:pPr>
            <a:r>
              <a:rPr lang="pl-PL" sz="2600">
                <a:solidFill>
                  <a:srgbClr val="FFFF00"/>
                </a:solidFill>
              </a:rPr>
              <a:t>Przesłanką opierającą się na potrzebie kontroli jest złożenie zeznania odmiennego od złożonego poprzednio</a:t>
            </a:r>
            <a:r>
              <a:rPr lang="pl-PL" sz="2600">
                <a:solidFill>
                  <a:srgbClr val="FFFFFF"/>
                </a:solidFill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40883" y="327236"/>
            <a:ext cx="8608317" cy="1172516"/>
          </a:xfrm>
        </p:spPr>
        <p:txBody>
          <a:bodyPr/>
          <a:lstStyle/>
          <a:p>
            <a:pPr lvl="0">
              <a:buNone/>
            </a:pPr>
            <a:r>
              <a:rPr lang="pl-PL"/>
              <a:t>Specyfika stosowania art. 333 par. 2 i 392 kpk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740883" y="1963079"/>
            <a:ext cx="8772835" cy="4847398"/>
          </a:xfrm>
        </p:spPr>
        <p:txBody>
          <a:bodyPr/>
          <a:lstStyle/>
          <a:p>
            <a:pPr marL="0" lvl="0" indent="0">
              <a:buNone/>
            </a:pPr>
            <a:r>
              <a:rPr lang="pl-PL"/>
              <a:t>art 392 kpk – brak niezbędności bezpośredniego przesłuchania oceniany przy uwzględnieniu:	</a:t>
            </a:r>
          </a:p>
          <a:p>
            <a:pPr marL="0" lvl="1" indent="0" hangingPunct="0"/>
            <a:r>
              <a:rPr lang="pl-PL" sz="3200"/>
              <a:t>wagi przedmiotu dowodu</a:t>
            </a:r>
          </a:p>
          <a:p>
            <a:pPr marL="0" lvl="1" indent="0" hangingPunct="0"/>
            <a:r>
              <a:rPr lang="pl-PL" sz="3200"/>
              <a:t>stopnia trudności oceny dowodu</a:t>
            </a:r>
          </a:p>
          <a:p>
            <a:pPr marL="0" lvl="1" indent="0" hangingPunct="0"/>
            <a:endParaRPr lang="pl-PL" sz="3200"/>
          </a:p>
          <a:p>
            <a:pPr marL="0" lvl="0" indent="0">
              <a:buNone/>
            </a:pPr>
            <a:r>
              <a:rPr lang="pl-PL"/>
              <a:t>art. 333 kpk – doniosłość w odniesieniu do przedmiotu udowodnienia nie zaś środka dowodowego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40883" y="327236"/>
            <a:ext cx="8608317" cy="1172516"/>
          </a:xfrm>
        </p:spPr>
        <p:txBody>
          <a:bodyPr/>
          <a:lstStyle/>
          <a:p>
            <a:pPr lvl="0">
              <a:buNone/>
            </a:pPr>
            <a:r>
              <a:rPr lang="pl-PL" sz="3200"/>
              <a:t>Przedmiot odczytania w art. 391 kpk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539998" y="1619996"/>
            <a:ext cx="8973720" cy="5759997"/>
          </a:xfrm>
        </p:spPr>
        <p:txBody>
          <a:bodyPr/>
          <a:lstStyle/>
          <a:p>
            <a:pPr marL="0" lvl="0" indent="0">
              <a:buNone/>
            </a:pPr>
            <a:r>
              <a:rPr lang="pl-PL" sz="2800"/>
              <a:t>Dopuszczalność odczytania zeznań zmarłego świadka uprawnionego do skorzystania z prawa do odmowy zeznań</a:t>
            </a:r>
          </a:p>
          <a:p>
            <a:pPr marL="0" lvl="0" indent="0">
              <a:buNone/>
            </a:pPr>
            <a:r>
              <a:rPr lang="pl-PL" sz="2800"/>
              <a:t>Zagadnienie dopuszczalności wykorzystania protokołów zeznań złożonych poza postępowaniem karnym:</a:t>
            </a:r>
          </a:p>
          <a:p>
            <a:pPr marL="0" lvl="1" indent="0" hangingPunct="0"/>
            <a:r>
              <a:rPr lang="pl-PL"/>
              <a:t>art. 83 kpa</a:t>
            </a:r>
          </a:p>
          <a:p>
            <a:pPr marL="0" lvl="1" indent="0" hangingPunct="0"/>
            <a:r>
              <a:rPr lang="pl-PL"/>
              <a:t>specyfika zeznań z art. 50 kpa (zeznania na piśmie) – ewentualne ujawnienie w trybie art. 393 par. 1</a:t>
            </a:r>
          </a:p>
          <a:p>
            <a:pPr marL="0" lvl="0" indent="0">
              <a:buNone/>
              <a:tabLst>
                <a:tab pos="906837" algn="l"/>
              </a:tabLst>
            </a:pPr>
            <a:r>
              <a:rPr lang="pl-PL" sz="2800">
                <a:solidFill>
                  <a:srgbClr val="FFFFFF"/>
                </a:solidFill>
                <a:latin typeface="Times New Roman" pitchFamily="16"/>
                <a:cs typeface="Times New Roman" pitchFamily="18"/>
              </a:rPr>
              <a:t>Wyjaśnienia składane przez stronę w ramach rozprawy administracyjnej nie stanowią dowodu i nie są równoważne</a:t>
            </a:r>
            <a:br>
              <a:rPr lang="pl-PL" sz="2800">
                <a:solidFill>
                  <a:srgbClr val="FFFFFF"/>
                </a:solidFill>
                <a:latin typeface="Times New Roman" pitchFamily="16"/>
                <a:cs typeface="Times New Roman" pitchFamily="18"/>
              </a:rPr>
            </a:br>
            <a:r>
              <a:rPr lang="pl-PL" sz="2800">
                <a:solidFill>
                  <a:srgbClr val="FFFFFF"/>
                </a:solidFill>
                <a:latin typeface="Times New Roman" pitchFamily="16"/>
                <a:cs typeface="Times New Roman" pitchFamily="18"/>
              </a:rPr>
              <a:t>z przesłuchaniem strony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40883" y="327236"/>
            <a:ext cx="8608317" cy="1172516"/>
          </a:xfrm>
        </p:spPr>
        <p:txBody>
          <a:bodyPr/>
          <a:lstStyle/>
          <a:p>
            <a:pPr lvl="0">
              <a:buNone/>
            </a:pPr>
            <a:r>
              <a:rPr lang="pl-PL"/>
              <a:t>Wykorzystanie w p. karnym zeznań z procedury cywilnej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740883" y="1619996"/>
            <a:ext cx="8772835" cy="5533555"/>
          </a:xfrm>
        </p:spPr>
        <p:txBody>
          <a:bodyPr/>
          <a:lstStyle/>
          <a:p>
            <a:pPr marL="0" lvl="0" indent="0">
              <a:buNone/>
            </a:pPr>
            <a:r>
              <a:rPr lang="pl-PL" sz="2800"/>
              <a:t>Dowód z przesłuchania stron w post. cywilnym: </a:t>
            </a:r>
            <a:r>
              <a:rPr lang="pl-PL" sz="2800">
                <a:solidFill>
                  <a:srgbClr val="FFFFFF"/>
                </a:solidFill>
                <a:latin typeface="Times New Roman" pitchFamily="16"/>
              </a:rPr>
              <a:t>art. 304 kpc </a:t>
            </a:r>
            <a:r>
              <a:rPr lang="pl-PL" sz="2800" i="1">
                <a:solidFill>
                  <a:srgbClr val="FFFFFF"/>
                </a:solidFill>
                <a:latin typeface="Times New Roman" pitchFamily="16"/>
              </a:rPr>
              <a:t>in fine</a:t>
            </a:r>
            <a:r>
              <a:rPr lang="pl-PL" sz="2800">
                <a:solidFill>
                  <a:srgbClr val="FFFFFF"/>
                </a:solidFill>
                <a:latin typeface="Times New Roman" pitchFamily="16"/>
              </a:rPr>
              <a:t>, zgodnie z którym do dowodu z przesłuchania stron mają zastosowanie odpowiednio przepisy dotyczące świadków</a:t>
            </a:r>
          </a:p>
          <a:p>
            <a:pPr marL="0" lvl="0" indent="0">
              <a:buNone/>
              <a:tabLst>
                <a:tab pos="906837" algn="l"/>
              </a:tabLst>
            </a:pPr>
            <a:r>
              <a:rPr lang="pl-PL" sz="2800">
                <a:solidFill>
                  <a:srgbClr val="FFFFFF"/>
                </a:solidFill>
                <a:latin typeface="Times New Roman" pitchFamily="16"/>
                <a:cs typeface="Times New Roman" pitchFamily="18"/>
              </a:rPr>
              <a:t>Dowodu z przesłuchania stron nie dostarcza tzw. wysłuchanie informacyjne prowadzone w trybie art. 212 kpc</a:t>
            </a:r>
          </a:p>
          <a:p>
            <a:pPr marL="0" lvl="0" indent="0">
              <a:buNone/>
              <a:tabLst>
                <a:tab pos="906837" algn="l"/>
              </a:tabLst>
            </a:pPr>
            <a:r>
              <a:rPr lang="pl-PL" sz="2800">
                <a:solidFill>
                  <a:srgbClr val="FFFFFF"/>
                </a:solidFill>
                <a:latin typeface="Times New Roman" pitchFamily="16"/>
                <a:cs typeface="Times New Roman" pitchFamily="18"/>
              </a:rPr>
              <a:t>Zgodnie z art. 1191 § 1 kpc prawem sądu polubownego jest prowadzenie postępowania dowodowego w tym przesłuchanie świadków. Postępowanie polubowne znajdując swoją pierwotną podstawę w treści kpc (art. 1161 i n.) stanowi w rozumieniu art. 391 kpk inne postępowanie przewidziane przez ustawę.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40883" y="327236"/>
            <a:ext cx="8608317" cy="1172516"/>
          </a:xfrm>
        </p:spPr>
        <p:txBody>
          <a:bodyPr/>
          <a:lstStyle/>
          <a:p>
            <a:pPr lvl="0">
              <a:buNone/>
            </a:pPr>
            <a:r>
              <a:rPr lang="pl-PL"/>
              <a:t>Wyjątki od zasady bezpośredniości w postępowaniu ponownym w kpk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740883" y="1963079"/>
            <a:ext cx="8772835" cy="4847398"/>
          </a:xfrm>
        </p:spPr>
        <p:txBody>
          <a:bodyPr/>
          <a:lstStyle/>
          <a:p>
            <a:pPr marL="0" lvl="0" indent="0">
              <a:buNone/>
            </a:pPr>
            <a:r>
              <a:rPr lang="pl-PL" sz="2600">
                <a:solidFill>
                  <a:srgbClr val="FFFF00"/>
                </a:solidFill>
              </a:rPr>
              <a:t>Dopuszczalność poprzestania na ujawnieniu dowodów, które nie miały wpływu na uchylenie orzeczenia</a:t>
            </a:r>
          </a:p>
          <a:p>
            <a:pPr marL="0" lvl="0" indent="0">
              <a:buNone/>
            </a:pPr>
            <a:r>
              <a:rPr lang="pl-PL" sz="2600"/>
              <a:t>Podstawa ustalenia powyższego zakresu - Sąd odwoławczy w odniesieniu do określonego dowodu przeprowadzonego przez sąd pierwszej instancji może się wypowiedzieć:</a:t>
            </a:r>
          </a:p>
          <a:p>
            <a:pPr marL="0" lvl="1" indent="0" hangingPunct="0"/>
            <a:r>
              <a:rPr lang="pl-PL" sz="2600"/>
              <a:t> pozytywnie, stwierdzając, że sposób jego przeprowadzenia nie miał wpływu na uchylenie orzeczenia;</a:t>
            </a:r>
          </a:p>
          <a:p>
            <a:pPr marL="0" lvl="1" indent="0" hangingPunct="0"/>
            <a:r>
              <a:rPr lang="pl-PL" sz="2600"/>
              <a:t> negatywnie, stwierdzając, że sposób przeprowadzenia danego dowodu miał związek</a:t>
            </a:r>
            <a:br>
              <a:rPr lang="pl-PL" sz="2600"/>
            </a:br>
            <a:r>
              <a:rPr lang="pl-PL" sz="2600"/>
              <a:t>z uchyleniem zaskarżonego orzeczenia;</a:t>
            </a:r>
          </a:p>
          <a:p>
            <a:pPr marL="0" lvl="1" indent="0" hangingPunct="0">
              <a:tabLst>
                <a:tab pos="906837" algn="l"/>
              </a:tabLst>
            </a:pPr>
            <a:r>
              <a:rPr lang="pl-PL" sz="2600">
                <a:cs typeface="Times New Roman" pitchFamily="18"/>
              </a:rPr>
              <a:t>-nadto może nie wypowiedzieć się wcale, pomijając milczeniem związek danego z dowodu</a:t>
            </a:r>
            <a:br>
              <a:rPr lang="pl-PL" sz="2600">
                <a:cs typeface="Times New Roman" pitchFamily="18"/>
              </a:rPr>
            </a:br>
            <a:r>
              <a:rPr lang="pl-PL" sz="2600">
                <a:cs typeface="Times New Roman" pitchFamily="18"/>
              </a:rPr>
              <a:t>z wyrokiem uchylającym.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40883" y="327236"/>
            <a:ext cx="8608317" cy="1172516"/>
          </a:xfrm>
        </p:spPr>
        <p:txBody>
          <a:bodyPr/>
          <a:lstStyle/>
          <a:p>
            <a:pPr lvl="0">
              <a:buNone/>
            </a:pPr>
            <a:r>
              <a:rPr lang="pl-PL"/>
              <a:t>cd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863851" y="1979639"/>
            <a:ext cx="8772835" cy="4847398"/>
          </a:xfrm>
        </p:spPr>
        <p:txBody>
          <a:bodyPr/>
          <a:lstStyle/>
          <a:p>
            <a:pPr marL="0" lvl="0" indent="0">
              <a:buNone/>
            </a:pPr>
            <a:r>
              <a:rPr lang="pl-PL" sz="2800">
                <a:solidFill>
                  <a:srgbClr val="FFFF00"/>
                </a:solidFill>
              </a:rPr>
              <a:t>Dwa poglądy:</a:t>
            </a:r>
          </a:p>
          <a:p>
            <a:pPr marL="0" lvl="1" indent="0" hangingPunct="0">
              <a:tabLst>
                <a:tab pos="906837" algn="l"/>
              </a:tabLst>
            </a:pPr>
            <a:r>
              <a:rPr lang="pl-PL">
                <a:solidFill>
                  <a:srgbClr val="FFFFFF"/>
                </a:solidFill>
                <a:latin typeface="Times New Roman" pitchFamily="16"/>
                <a:cs typeface="Times New Roman" pitchFamily="18"/>
              </a:rPr>
              <a:t>jedynie wyraźne wskazanie przez sąd odwoławczy braku związku pomiędzy dowodem,</a:t>
            </a:r>
            <a:br>
              <a:rPr lang="pl-PL">
                <a:solidFill>
                  <a:srgbClr val="FFFFFF"/>
                </a:solidFill>
                <a:latin typeface="Times New Roman" pitchFamily="16"/>
                <a:cs typeface="Times New Roman" pitchFamily="18"/>
              </a:rPr>
            </a:br>
            <a:r>
              <a:rPr lang="pl-PL">
                <a:solidFill>
                  <a:srgbClr val="FFFFFF"/>
                </a:solidFill>
                <a:latin typeface="Times New Roman" pitchFamily="16"/>
                <a:cs typeface="Times New Roman" pitchFamily="18"/>
              </a:rPr>
              <a:t>a uchyleniem orzeczenia pozwala na ujawnienie tego dowodu z postępowaniu ponownym</a:t>
            </a:r>
            <a:br>
              <a:rPr lang="pl-PL">
                <a:solidFill>
                  <a:srgbClr val="FFFFFF"/>
                </a:solidFill>
                <a:latin typeface="Times New Roman" pitchFamily="16"/>
                <a:cs typeface="Times New Roman" pitchFamily="18"/>
              </a:rPr>
            </a:br>
            <a:r>
              <a:rPr lang="pl-PL">
                <a:solidFill>
                  <a:srgbClr val="FFFFFF"/>
                </a:solidFill>
                <a:latin typeface="Times New Roman" pitchFamily="16"/>
                <a:cs typeface="Times New Roman" pitchFamily="18"/>
              </a:rPr>
              <a:t>z pominięciem konieczności bezpośredniego przeprowadzenia</a:t>
            </a:r>
          </a:p>
          <a:p>
            <a:pPr marL="0" lvl="1" indent="0" hangingPunct="0">
              <a:tabLst>
                <a:tab pos="906837" algn="l"/>
              </a:tabLst>
            </a:pPr>
            <a:r>
              <a:rPr lang="pl-PL">
                <a:solidFill>
                  <a:srgbClr val="FFFFFF"/>
                </a:solidFill>
                <a:latin typeface="Times New Roman" pitchFamily="16"/>
                <a:cs typeface="Times New Roman" pitchFamily="18"/>
              </a:rPr>
              <a:t>Sąd Najwyższy stwierdza że milczenie sądu odwoławczego co do określonego dowodu oznacza brak jego związku z uchyleniem orzeczenia (uchwała </a:t>
            </a:r>
            <a:r>
              <a:rPr lang="en-US">
                <a:solidFill>
                  <a:srgbClr val="FFFFFF"/>
                </a:solidFill>
                <a:latin typeface="Times New Roman" pitchFamily="16"/>
                <a:cs typeface="Times New Roman" pitchFamily="18"/>
              </a:rPr>
              <a:t>( I KZP 19/01))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40883" y="327236"/>
            <a:ext cx="8608317" cy="1172516"/>
          </a:xfrm>
        </p:spPr>
        <p:txBody>
          <a:bodyPr/>
          <a:lstStyle/>
          <a:p>
            <a:pPr lvl="0">
              <a:buNone/>
            </a:pPr>
            <a:r>
              <a:rPr lang="pl-PL" sz="3200"/>
              <a:t>Odmienna ocena dowodów przez sąd ad  quem a orzekanie reformatoryjne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740883" y="1963079"/>
            <a:ext cx="8772835" cy="5380558"/>
          </a:xfrm>
        </p:spPr>
        <p:txBody>
          <a:bodyPr/>
          <a:lstStyle/>
          <a:p>
            <a:pPr marL="0" lvl="0" indent="0">
              <a:buNone/>
            </a:pPr>
            <a:r>
              <a:rPr lang="pl-PL" sz="2600">
                <a:solidFill>
                  <a:srgbClr val="FFFFFF"/>
                </a:solidFill>
                <a:latin typeface="Times New Roman" pitchFamily="16"/>
                <a:cs typeface="Times New Roman" pitchFamily="18"/>
              </a:rPr>
              <a:t>A, Kaftal: kpk dopuszcza dokonywanie ustaleń faktycznych jedynie na podstawie odmiennej oceny przeprowadzonych w pierwszej instancji</a:t>
            </a:r>
          </a:p>
          <a:p>
            <a:pPr marL="0" lvl="0" indent="0">
              <a:buNone/>
            </a:pPr>
            <a:r>
              <a:rPr lang="pl-PL" sz="2600">
                <a:solidFill>
                  <a:srgbClr val="FFFFFF"/>
                </a:solidFill>
                <a:latin typeface="Times New Roman" pitchFamily="16"/>
                <a:cs typeface="Times New Roman" pitchFamily="18"/>
              </a:rPr>
              <a:t>SN: ograniczał go do sytuacji, w których: „zebrane dowody mają jednoznaczną wymowę, a ich ocena przez sąd pierwszej instancji była oczywiście błędna (V KRN 449/73)</a:t>
            </a:r>
          </a:p>
          <a:p>
            <a:pPr marL="0" lvl="0" indent="0">
              <a:buNone/>
            </a:pPr>
            <a:r>
              <a:rPr lang="pl-PL" sz="2600">
                <a:solidFill>
                  <a:srgbClr val="FFFFFF"/>
                </a:solidFill>
                <a:latin typeface="Times New Roman" pitchFamily="16"/>
                <a:cs typeface="Times New Roman" pitchFamily="18"/>
              </a:rPr>
              <a:t>SN w wyroku z 8.11.2002: Odmienna ocena</a:t>
            </a:r>
            <a:br>
              <a:rPr lang="pl-PL" sz="2600">
                <a:solidFill>
                  <a:srgbClr val="FFFFFF"/>
                </a:solidFill>
                <a:latin typeface="Times New Roman" pitchFamily="16"/>
                <a:cs typeface="Times New Roman" pitchFamily="18"/>
              </a:rPr>
            </a:br>
            <a:r>
              <a:rPr lang="pl-PL" sz="2600">
                <a:solidFill>
                  <a:srgbClr val="FFFFFF"/>
                </a:solidFill>
                <a:latin typeface="Times New Roman" pitchFamily="16"/>
                <a:cs typeface="Times New Roman" pitchFamily="18"/>
              </a:rPr>
              <a:t>w postępowaniu odwoławczym dowodów przeprowadzonych przez sąd I instancji - jeżeli przewód sądowy nie został w tym postępowaniu uzupełniony - dopuszczalna jest tylko wtedy, gdy zebrany w sprawie materiał dowodowy ma jednoznaczną wymowę, a jego ocena dokonana przez sąd</a:t>
            </a:r>
            <a:r>
              <a:rPr lang="pl-PL" sz="2600" i="1">
                <a:solidFill>
                  <a:srgbClr val="FFFFFF"/>
                </a:solidFill>
                <a:latin typeface="Times New Roman" pitchFamily="16"/>
                <a:cs typeface="Times New Roman" pitchFamily="18"/>
              </a:rPr>
              <a:t> meriti</a:t>
            </a:r>
            <a:r>
              <a:rPr lang="pl-PL" sz="2600">
                <a:solidFill>
                  <a:srgbClr val="FFFFFF"/>
                </a:solidFill>
                <a:latin typeface="Times New Roman" pitchFamily="16"/>
                <a:cs typeface="Times New Roman" pitchFamily="18"/>
              </a:rPr>
              <a:t> jest błędna w stopniu oczywistym.</a:t>
            </a:r>
          </a:p>
          <a:p>
            <a:pPr marL="0" lvl="0" indent="0"/>
            <a:endParaRPr lang="pl-PL" sz="2600">
              <a:solidFill>
                <a:srgbClr val="FF3366"/>
              </a:solidFill>
              <a:latin typeface="Times New Roman" pitchFamily="16"/>
              <a:cs typeface="Times New Roman" pitchFamily="18"/>
            </a:endParaRPr>
          </a:p>
          <a:p>
            <a:pPr marL="0" lvl="1" indent="0" hangingPunct="0"/>
            <a:endParaRPr lang="pl-PL" sz="1200">
              <a:solidFill>
                <a:srgbClr val="FF3366"/>
              </a:solidFill>
              <a:latin typeface="Times New Roman" pitchFamily="16"/>
              <a:cs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40883" y="327236"/>
            <a:ext cx="8608317" cy="1172516"/>
          </a:xfrm>
        </p:spPr>
        <p:txBody>
          <a:bodyPr/>
          <a:lstStyle/>
          <a:p>
            <a:pPr lvl="0">
              <a:buNone/>
            </a:pPr>
            <a:r>
              <a:rPr lang="pl-PL"/>
              <a:t>cd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740883" y="1963079"/>
            <a:ext cx="8772835" cy="4847398"/>
          </a:xfrm>
        </p:spPr>
        <p:txBody>
          <a:bodyPr/>
          <a:lstStyle/>
          <a:p>
            <a:pPr marL="0" lvl="0" indent="0"/>
            <a:r>
              <a:rPr lang="pl-PL" sz="2600">
                <a:solidFill>
                  <a:srgbClr val="FFFFFF"/>
                </a:solidFill>
                <a:latin typeface="Times New Roman" pitchFamily="16"/>
                <a:cs typeface="Times New Roman" pitchFamily="18"/>
              </a:rPr>
              <a:t>R. Kmiecik: nie jest możliwa zmiana na niekorzyść oskarżonego ustaleń faktycznych przez sąd </a:t>
            </a:r>
            <a:r>
              <a:rPr lang="pl-PL" sz="2600" i="1">
                <a:solidFill>
                  <a:srgbClr val="FFFFFF"/>
                </a:solidFill>
                <a:latin typeface="Times New Roman" pitchFamily="16"/>
                <a:cs typeface="Times New Roman" pitchFamily="18"/>
              </a:rPr>
              <a:t>ad quem</a:t>
            </a:r>
            <a:r>
              <a:rPr lang="pl-PL" sz="2600">
                <a:solidFill>
                  <a:srgbClr val="FFFFFF"/>
                </a:solidFill>
                <a:latin typeface="Times New Roman" pitchFamily="16"/>
                <a:cs typeface="Times New Roman" pitchFamily="18"/>
              </a:rPr>
              <a:t> w sytuacji, gdy sąd ten nie prowadzi uzupełniającego postępowania dowodowego, a opiera się jedynie na odmiennej ocenie materiału zgromadzonego przed sądem pierwszej instancji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40883" y="327236"/>
            <a:ext cx="8608317" cy="1172516"/>
          </a:xfrm>
        </p:spPr>
        <p:txBody>
          <a:bodyPr/>
          <a:lstStyle/>
          <a:p>
            <a:pPr lvl="0">
              <a:buNone/>
            </a:pPr>
            <a:r>
              <a:rPr lang="pl-PL"/>
              <a:t>Orzekanie reformatoryjne w kpc a zasada bezpośredniości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740883" y="1963079"/>
            <a:ext cx="8772835" cy="4847398"/>
          </a:xfrm>
        </p:spPr>
        <p:txBody>
          <a:bodyPr/>
          <a:lstStyle/>
          <a:p>
            <a:pPr marL="0" lvl="0" indent="0">
              <a:buNone/>
            </a:pPr>
            <a:r>
              <a:rPr lang="pl-PL"/>
              <a:t>Model postępowania apelacyjnego w kpc (art. 382 kpc)</a:t>
            </a:r>
          </a:p>
          <a:p>
            <a:pPr marL="0" lvl="0" indent="0">
              <a:buNone/>
            </a:pPr>
            <a:r>
              <a:rPr lang="pl-PL"/>
              <a:t>SN: Sąd drugiej instancji może dokonać odmiennej oceny dowodów przeprowadzonych przez sąd pierwszej instancji bez przeprowadzenia postępowania dowodowego, nie narażając się na zarzut naruszenia art. 382 i 235 kpc (II CK 24/04) zob. też: SN : Dokonanie przez sąd drugiej instancji odmiennej – w stosunku do przyjętej przez sąd pierwszej instancji oceny dowodów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40883" y="327236"/>
            <a:ext cx="8608317" cy="1172516"/>
          </a:xfrm>
        </p:spPr>
        <p:txBody>
          <a:bodyPr/>
          <a:lstStyle/>
          <a:p>
            <a:pPr lvl="0">
              <a:buNone/>
            </a:pPr>
            <a:r>
              <a:rPr lang="pl-PL"/>
              <a:t>cd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719833" y="1907630"/>
            <a:ext cx="8772835" cy="4847398"/>
          </a:xfrm>
        </p:spPr>
        <p:txBody>
          <a:bodyPr/>
          <a:lstStyle/>
          <a:p>
            <a:pPr marL="0" lvl="0" indent="0">
              <a:buNone/>
            </a:pPr>
            <a:r>
              <a:rPr lang="pl-PL" sz="2800"/>
              <a:t>nie narusza zasady bezpośredniości, chyba że ze względu na szczególne okoliczności zachodziła konieczność ponowienia lub uzupełnienia postępowania dowodowego (III CSK 61/07)</a:t>
            </a:r>
          </a:p>
          <a:p>
            <a:pPr marL="0" lvl="0" indent="0">
              <a:buNone/>
            </a:pPr>
            <a:r>
              <a:rPr lang="pl-PL" sz="2800"/>
              <a:t>Bardziej umiarkowane stanowisko SN: w sytuacji braku jakiejkolwiek oceny dowodów ze strony sądu pierwszej instancji, sąd odwoławczy winien rozważyć, czy bez naruszenia zasady b. może samodzielnie oceny takiej dokonać (V CKN 508/00)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40883" y="327236"/>
            <a:ext cx="8608317" cy="1172516"/>
          </a:xfrm>
        </p:spPr>
        <p:txBody>
          <a:bodyPr/>
          <a:lstStyle/>
          <a:p>
            <a:pPr lvl="0">
              <a:buNone/>
            </a:pPr>
            <a:r>
              <a:rPr lang="pl-PL"/>
              <a:t>Postępowanie po uchyleniu wyroku kpc</a:t>
            </a:r>
          </a:p>
        </p:txBody>
      </p:sp>
      <p:sp>
        <p:nvSpPr>
          <p:cNvPr id="3" name="Symbol zastępczy tekstu 2"/>
          <p:cNvSpPr txBox="1">
            <a:spLocks noGrp="1"/>
          </p:cNvSpPr>
          <p:nvPr>
            <p:ph type="body" idx="4294967295"/>
          </p:nvPr>
        </p:nvSpPr>
        <p:spPr>
          <a:xfrm>
            <a:off x="740883" y="1963079"/>
            <a:ext cx="8772835" cy="4847398"/>
          </a:xfrm>
        </p:spPr>
        <p:txBody>
          <a:bodyPr/>
          <a:lstStyle/>
          <a:p>
            <a:pPr marL="0" lvl="0" indent="0">
              <a:buNone/>
            </a:pPr>
            <a:r>
              <a:rPr lang="pl-PL" sz="2800">
                <a:solidFill>
                  <a:srgbClr val="FFFF00"/>
                </a:solidFill>
              </a:rPr>
              <a:t>Przyczyny uchylenia wyroku sądu pierwszej instancji (386 kpc):</a:t>
            </a:r>
          </a:p>
          <a:p>
            <a:pPr marL="0" lvl="0" indent="0">
              <a:buNone/>
            </a:pPr>
            <a:r>
              <a:rPr lang="pl-PL" sz="2800"/>
              <a:t>A) Nieważność jako podstawa uchylenia wyroku i zniesienia postępowania w odpowiednim zakresie</a:t>
            </a:r>
          </a:p>
          <a:p>
            <a:pPr marL="0" lvl="0" indent="0">
              <a:buNone/>
            </a:pPr>
            <a:r>
              <a:rPr lang="pl-PL" sz="2800"/>
              <a:t>B) Istnieje podstawa do odrzucenia pozwu lub umorzenia postępowania </a:t>
            </a:r>
          </a:p>
          <a:p>
            <a:pPr marL="0" lvl="0" indent="0">
              <a:buNone/>
            </a:pPr>
            <a:r>
              <a:rPr lang="pl-PL" sz="2800"/>
              <a:t>C) Nierozpoznanie istoty sprawy</a:t>
            </a:r>
          </a:p>
          <a:p>
            <a:pPr marL="0" lvl="0" indent="0">
              <a:buNone/>
            </a:pPr>
            <a:endParaRPr lang="pl-PL" sz="2800"/>
          </a:p>
          <a:p>
            <a:pPr marL="0" lvl="0" indent="0">
              <a:buNone/>
            </a:pPr>
            <a:r>
              <a:rPr lang="pl-PL" sz="2800"/>
              <a:t>Zniesienie postępowania może spowodować ponowienie czynności dowodowych. Uchylenie z powodu nierozpoznania istoty sprawy nie rodzi takiego obowiązku.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yt darkblu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11159</TotalTime>
  <Words>1826</Words>
  <Application>Microsoft Office PowerPoint</Application>
  <PresentationFormat>Pokaz na ekranie (4:3)</PresentationFormat>
  <Paragraphs>123</Paragraphs>
  <Slides>27</Slides>
  <Notes>25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27</vt:i4>
      </vt:variant>
    </vt:vector>
  </HeadingPairs>
  <TitlesOfParts>
    <vt:vector size="28" baseType="lpstr">
      <vt:lpstr>lyt darkblue</vt:lpstr>
      <vt:lpstr>Zasada bezpośredniości</vt:lpstr>
      <vt:lpstr>Istota zasady</vt:lpstr>
      <vt:lpstr>Zasady prawa i procesu</vt:lpstr>
      <vt:lpstr>Definicje zasady bezpośredniości</vt:lpstr>
      <vt:lpstr>cd</vt:lpstr>
      <vt:lpstr>Zasada bezpośredniości a swobodna ocena dowodów i szybkość procesu</vt:lpstr>
      <vt:lpstr>Racje zasady bezpośredniości</vt:lpstr>
      <vt:lpstr>Obowiązywanie zasady c.d.</vt:lpstr>
      <vt:lpstr>Obowiązywanie zasady bezpośredniości</vt:lpstr>
      <vt:lpstr>Cele postępowania przygotowawczego w kontekście zasady</vt:lpstr>
      <vt:lpstr>Wyjątki od zasady bezpośredniości na rozprawie głównej</vt:lpstr>
      <vt:lpstr>Przesłanki dopuszczalności ujawnienia wyjaśnień w trybie 389 kpk</vt:lpstr>
      <vt:lpstr>Zakres wyjaśnień podlegających ujawnieniu</vt:lpstr>
      <vt:lpstr>SN:</vt:lpstr>
      <vt:lpstr>SA we Wrocławiu</vt:lpstr>
      <vt:lpstr>Przesłanki odczytania protokołów zeznań świadka w post karnym</vt:lpstr>
      <vt:lpstr>cd</vt:lpstr>
      <vt:lpstr>Specyfika stosowania art. 333 par. 2 i 392 kpk</vt:lpstr>
      <vt:lpstr>Przedmiot odczytania w art. 391 kpk</vt:lpstr>
      <vt:lpstr>Wykorzystanie w p. karnym zeznań z procedury cywilnej</vt:lpstr>
      <vt:lpstr>Wyjątki od zasady bezpośredniości w postępowaniu ponownym w kpk</vt:lpstr>
      <vt:lpstr>cd</vt:lpstr>
      <vt:lpstr>Odmienna ocena dowodów przez sąd ad  quem a orzekanie reformatoryjne</vt:lpstr>
      <vt:lpstr>cd</vt:lpstr>
      <vt:lpstr>Orzekanie reformatoryjne w kpc a zasada bezpośredniości</vt:lpstr>
      <vt:lpstr>cd</vt:lpstr>
      <vt:lpstr>Postępowanie po uchyleniu wyroku kpc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Zasada bezpośredniości</dc:title>
  <dc:creator>Marcin Żak</dc:creator>
  <cp:lastModifiedBy>Marcin Żak</cp:lastModifiedBy>
  <cp:revision>8</cp:revision>
  <cp:lastPrinted>2011-10-26T14:08:43Z</cp:lastPrinted>
  <dcterms:created xsi:type="dcterms:W3CDTF">2009-05-15T21:51:53Z</dcterms:created>
  <dcterms:modified xsi:type="dcterms:W3CDTF">2018-01-15T15:58:40Z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1">
    <vt:lpwstr/>
  </property>
  <property fmtid="{D5CDD505-2E9C-101B-9397-08002B2CF9AE}" pid="3" name="Info 2">
    <vt:lpwstr/>
  </property>
  <property fmtid="{D5CDD505-2E9C-101B-9397-08002B2CF9AE}" pid="4" name="Info 3">
    <vt:lpwstr/>
  </property>
  <property fmtid="{D5CDD505-2E9C-101B-9397-08002B2CF9AE}" pid="5" name="Info 4">
    <vt:lpwstr/>
  </property>
</Properties>
</file>